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2" r:id="rId3"/>
    <p:sldId id="285" r:id="rId4"/>
    <p:sldId id="279" r:id="rId5"/>
    <p:sldId id="282" r:id="rId6"/>
    <p:sldId id="274" r:id="rId7"/>
    <p:sldId id="266" r:id="rId8"/>
    <p:sldId id="267" r:id="rId9"/>
    <p:sldId id="275" r:id="rId10"/>
    <p:sldId id="268" r:id="rId11"/>
    <p:sldId id="276" r:id="rId12"/>
    <p:sldId id="277" r:id="rId13"/>
    <p:sldId id="273" r:id="rId14"/>
    <p:sldId id="272" r:id="rId15"/>
    <p:sldId id="286" r:id="rId16"/>
    <p:sldId id="263" r:id="rId17"/>
  </p:sldIdLst>
  <p:sldSz cx="12192000" cy="6858000"/>
  <p:notesSz cx="7104063" cy="10234613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F20"/>
    <a:srgbClr val="F9DC5E"/>
    <a:srgbClr val="EA5E2F"/>
    <a:srgbClr val="C9151E"/>
    <a:srgbClr val="E75429"/>
    <a:srgbClr val="E7E6E6"/>
    <a:srgbClr val="FFC000"/>
    <a:srgbClr val="FEFEFE"/>
    <a:srgbClr val="D4191D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52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wmf"/><Relationship Id="rId1" Type="http://schemas.openxmlformats.org/officeDocument/2006/relationships/tags" Target="../tags/tag4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信诺\2021\2021展会\0-主视觉\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14300" y="1764170"/>
            <a:ext cx="1196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《</a:t>
            </a:r>
            <a:r>
              <a:rPr lang="zh-CN" altLang="en-US" sz="36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城市轨道交通职业技能标准、培训标准、鉴定标准</a:t>
            </a:r>
            <a:r>
              <a:rPr lang="en-US" altLang="zh-CN" sz="36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》</a:t>
            </a: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第二批编制工作汇报</a:t>
            </a:r>
          </a:p>
          <a:p>
            <a:pPr algn="ctr"/>
            <a:endParaRPr lang="zh-CN" altLang="en-US" sz="36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北京京港地铁有限公司</a:t>
            </a:r>
            <a:endParaRPr lang="en-US" altLang="zh-CN" sz="28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algn="ctr"/>
            <a:endParaRPr lang="en-US" altLang="zh-CN" sz="28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邵澎涛</a:t>
            </a:r>
            <a:endParaRPr lang="en-US" altLang="zh-CN" sz="28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algn="ctr"/>
            <a:endParaRPr lang="en-US" altLang="zh-CN" sz="28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</p:txBody>
      </p:sp>
      <p:pic>
        <p:nvPicPr>
          <p:cNvPr id="3" name="图片 2" descr="732ed5ec7b77452ffb9f70e4073b0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90170"/>
            <a:ext cx="2510330" cy="167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" y="762000"/>
            <a:ext cx="1214522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43" name="标题 1">
            <a:extLst>
              <a:ext uri="{FF2B5EF4-FFF2-40B4-BE49-F238E27FC236}">
                <a16:creationId xmlns:a16="http://schemas.microsoft.com/office/drawing/2014/main" id="{E423CAE3-B7CD-EC74-1648-DCE985B46323}"/>
              </a:ext>
            </a:extLst>
          </p:cNvPr>
          <p:cNvSpPr txBox="1">
            <a:spLocks/>
          </p:cNvSpPr>
          <p:nvPr/>
        </p:nvSpPr>
        <p:spPr>
          <a:xfrm>
            <a:off x="6090921" y="-76875"/>
            <a:ext cx="545985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编制成果</a:t>
            </a:r>
          </a:p>
        </p:txBody>
      </p: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CCC5D850-23FA-81DE-9639-41C994575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96560"/>
              </p:ext>
            </p:extLst>
          </p:nvPr>
        </p:nvGraphicFramePr>
        <p:xfrm>
          <a:off x="1398916" y="1836267"/>
          <a:ext cx="9151188" cy="32171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61235">
                  <a:extLst>
                    <a:ext uri="{9D8B030D-6E8A-4147-A177-3AD203B41FA5}">
                      <a16:colId xmlns:a16="http://schemas.microsoft.com/office/drawing/2014/main" val="3568760934"/>
                    </a:ext>
                  </a:extLst>
                </a:gridCol>
                <a:gridCol w="1773428">
                  <a:extLst>
                    <a:ext uri="{9D8B030D-6E8A-4147-A177-3AD203B41FA5}">
                      <a16:colId xmlns:a16="http://schemas.microsoft.com/office/drawing/2014/main" val="3003358781"/>
                    </a:ext>
                  </a:extLst>
                </a:gridCol>
                <a:gridCol w="3780985">
                  <a:extLst>
                    <a:ext uri="{9D8B030D-6E8A-4147-A177-3AD203B41FA5}">
                      <a16:colId xmlns:a16="http://schemas.microsoft.com/office/drawing/2014/main" val="2096262067"/>
                    </a:ext>
                  </a:extLst>
                </a:gridCol>
                <a:gridCol w="2635540">
                  <a:extLst>
                    <a:ext uri="{9D8B030D-6E8A-4147-A177-3AD203B41FA5}">
                      <a16:colId xmlns:a16="http://schemas.microsoft.com/office/drawing/2014/main" val="2644048478"/>
                    </a:ext>
                  </a:extLst>
                </a:gridCol>
              </a:tblGrid>
              <a:tr h="560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编制单位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负责工种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等级情况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020511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成都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地铁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城市轨道交通行车调度员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829490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武汉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地铁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城市轨道交通电力、环控调度员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502305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西安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地铁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城市轨道交通土建维修工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五、四、三、二、一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860949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苏州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地铁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城市轨道交通车辆段调度员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4684548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青岛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地铁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城市轨道交通通信检修工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3735154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大连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地铁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城市轨道交通站台门检修工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</a:t>
                      </a: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、二、一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2803188"/>
                  </a:ext>
                </a:extLst>
              </a:tr>
            </a:tbl>
          </a:graphicData>
        </a:graphic>
      </p:graphicFrame>
      <p:sp>
        <p:nvSpPr>
          <p:cNvPr id="45" name="矩形 128">
            <a:extLst>
              <a:ext uri="{FF2B5EF4-FFF2-40B4-BE49-F238E27FC236}">
                <a16:creationId xmlns:a16="http://schemas.microsoft.com/office/drawing/2014/main" id="{6016B659-2BE3-2308-AF55-0672DFA18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435" y="1008605"/>
            <a:ext cx="415887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城轨开发成果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矩形 128">
            <a:extLst>
              <a:ext uri="{FF2B5EF4-FFF2-40B4-BE49-F238E27FC236}">
                <a16:creationId xmlns:a16="http://schemas.microsoft.com/office/drawing/2014/main" id="{6ECB087B-BFF6-2454-4500-8F9D08D9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874" y="5300020"/>
            <a:ext cx="4158879" cy="36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zh-CN" sz="1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09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311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43" name="标题 1">
            <a:extLst>
              <a:ext uri="{FF2B5EF4-FFF2-40B4-BE49-F238E27FC236}">
                <a16:creationId xmlns:a16="http://schemas.microsoft.com/office/drawing/2014/main" id="{E423CAE3-B7CD-EC74-1648-DCE985B46323}"/>
              </a:ext>
            </a:extLst>
          </p:cNvPr>
          <p:cNvSpPr txBox="1">
            <a:spLocks/>
          </p:cNvSpPr>
          <p:nvPr/>
        </p:nvSpPr>
        <p:spPr>
          <a:xfrm>
            <a:off x="6090920" y="-76875"/>
            <a:ext cx="5408091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编制成果</a:t>
            </a:r>
          </a:p>
        </p:txBody>
      </p: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CCC5D850-23FA-81DE-9639-41C994575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22"/>
              </p:ext>
            </p:extLst>
          </p:nvPr>
        </p:nvGraphicFramePr>
        <p:xfrm>
          <a:off x="1515326" y="1689896"/>
          <a:ext cx="9151188" cy="36599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61235">
                  <a:extLst>
                    <a:ext uri="{9D8B030D-6E8A-4147-A177-3AD203B41FA5}">
                      <a16:colId xmlns:a16="http://schemas.microsoft.com/office/drawing/2014/main" val="3568760934"/>
                    </a:ext>
                  </a:extLst>
                </a:gridCol>
                <a:gridCol w="1773428">
                  <a:extLst>
                    <a:ext uri="{9D8B030D-6E8A-4147-A177-3AD203B41FA5}">
                      <a16:colId xmlns:a16="http://schemas.microsoft.com/office/drawing/2014/main" val="3003358781"/>
                    </a:ext>
                  </a:extLst>
                </a:gridCol>
                <a:gridCol w="3780985">
                  <a:extLst>
                    <a:ext uri="{9D8B030D-6E8A-4147-A177-3AD203B41FA5}">
                      <a16:colId xmlns:a16="http://schemas.microsoft.com/office/drawing/2014/main" val="2096262067"/>
                    </a:ext>
                  </a:extLst>
                </a:gridCol>
                <a:gridCol w="2635540">
                  <a:extLst>
                    <a:ext uri="{9D8B030D-6E8A-4147-A177-3AD203B41FA5}">
                      <a16:colId xmlns:a16="http://schemas.microsoft.com/office/drawing/2014/main" val="2644048478"/>
                    </a:ext>
                  </a:extLst>
                </a:gridCol>
              </a:tblGrid>
              <a:tr h="5603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800" b="1" kern="100" dirty="0">
                        <a:solidFill>
                          <a:schemeClr val="lt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编制单位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负责工种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等级情况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020511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r>
                        <a:rPr lang="zh-CN" altLang="en-US" sz="1600" b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苏州高新有轨电车集团有限公司（协会有轨电车分会）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城市轨道交通行车调度员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829490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城市轨道交通电力、环控调度员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502305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城市轨道交通土建维修工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五、四、三、二、一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860949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城市轨道交通车辆段调度员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4684548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城市轨道交通通信检修工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3735154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城市轨道交通客运员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464977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城市轨道交通车辆段工艺设备维修员</a:t>
                      </a:r>
                      <a:endParaRPr lang="en-US" altLang="zh-CN" sz="14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</a:t>
                      </a: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、二、一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2803188"/>
                  </a:ext>
                </a:extLst>
              </a:tr>
            </a:tbl>
          </a:graphicData>
        </a:graphic>
      </p:graphicFrame>
      <p:sp>
        <p:nvSpPr>
          <p:cNvPr id="45" name="矩形 128">
            <a:extLst>
              <a:ext uri="{FF2B5EF4-FFF2-40B4-BE49-F238E27FC236}">
                <a16:creationId xmlns:a16="http://schemas.microsoft.com/office/drawing/2014/main" id="{6016B659-2BE3-2308-AF55-0672DFA18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435" y="1008605"/>
            <a:ext cx="415887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有轨电车开发成果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23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43" name="标题 1">
            <a:extLst>
              <a:ext uri="{FF2B5EF4-FFF2-40B4-BE49-F238E27FC236}">
                <a16:creationId xmlns:a16="http://schemas.microsoft.com/office/drawing/2014/main" id="{E423CAE3-B7CD-EC74-1648-DCE985B46323}"/>
              </a:ext>
            </a:extLst>
          </p:cNvPr>
          <p:cNvSpPr txBox="1">
            <a:spLocks/>
          </p:cNvSpPr>
          <p:nvPr/>
        </p:nvSpPr>
        <p:spPr>
          <a:xfrm>
            <a:off x="6090920" y="-76875"/>
            <a:ext cx="5416718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编制成果</a:t>
            </a:r>
          </a:p>
        </p:txBody>
      </p: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CCC5D850-23FA-81DE-9639-41C994575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41615"/>
              </p:ext>
            </p:extLst>
          </p:nvPr>
        </p:nvGraphicFramePr>
        <p:xfrm>
          <a:off x="1525486" y="1599022"/>
          <a:ext cx="9151188" cy="36599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61235">
                  <a:extLst>
                    <a:ext uri="{9D8B030D-6E8A-4147-A177-3AD203B41FA5}">
                      <a16:colId xmlns:a16="http://schemas.microsoft.com/office/drawing/2014/main" val="3568760934"/>
                    </a:ext>
                  </a:extLst>
                </a:gridCol>
                <a:gridCol w="1773428">
                  <a:extLst>
                    <a:ext uri="{9D8B030D-6E8A-4147-A177-3AD203B41FA5}">
                      <a16:colId xmlns:a16="http://schemas.microsoft.com/office/drawing/2014/main" val="3003358781"/>
                    </a:ext>
                  </a:extLst>
                </a:gridCol>
                <a:gridCol w="3780985">
                  <a:extLst>
                    <a:ext uri="{9D8B030D-6E8A-4147-A177-3AD203B41FA5}">
                      <a16:colId xmlns:a16="http://schemas.microsoft.com/office/drawing/2014/main" val="2096262067"/>
                    </a:ext>
                  </a:extLst>
                </a:gridCol>
                <a:gridCol w="2635540">
                  <a:extLst>
                    <a:ext uri="{9D8B030D-6E8A-4147-A177-3AD203B41FA5}">
                      <a16:colId xmlns:a16="http://schemas.microsoft.com/office/drawing/2014/main" val="2644048478"/>
                    </a:ext>
                  </a:extLst>
                </a:gridCol>
              </a:tblGrid>
              <a:tr h="560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编制单位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负责工种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等级情况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0020511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600" b="0" u="none" strike="noStrike" kern="1200" baseline="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重庆轨道交通（集团）有限公司（协会单轨分会）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城市轨道交通行车调度员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829490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城市轨道交通电力调度员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1502305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城市轨道交通土建维修工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五、四、三、二、一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860949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城市轨道交通车辆段调度员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4684548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05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城市轨道交通通信检修工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3735154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城市轨道交通环控调度员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三、二、一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2803188"/>
                  </a:ext>
                </a:extLst>
              </a:tr>
              <a:tr h="44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城市轨道交通站台门检修工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五、四、三</a:t>
                      </a:r>
                      <a:r>
                        <a:rPr lang="zh-CN" alt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、二、一</a:t>
                      </a:r>
                      <a:endParaRPr lang="zh-CN" sz="105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07931"/>
                  </a:ext>
                </a:extLst>
              </a:tr>
            </a:tbl>
          </a:graphicData>
        </a:graphic>
      </p:graphicFrame>
      <p:sp>
        <p:nvSpPr>
          <p:cNvPr id="45" name="矩形 128">
            <a:extLst>
              <a:ext uri="{FF2B5EF4-FFF2-40B4-BE49-F238E27FC236}">
                <a16:creationId xmlns:a16="http://schemas.microsoft.com/office/drawing/2014/main" id="{6016B659-2BE3-2308-AF55-0672DFA18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148" y="902415"/>
            <a:ext cx="4158879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跨座式单轨开发成果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26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202160" cy="609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7425805-2A61-D3CF-047F-7948EE51D4A2}"/>
              </a:ext>
            </a:extLst>
          </p:cNvPr>
          <p:cNvSpPr txBox="1">
            <a:spLocks/>
          </p:cNvSpPr>
          <p:nvPr/>
        </p:nvSpPr>
        <p:spPr>
          <a:xfrm>
            <a:off x="3892009" y="-21398"/>
            <a:ext cx="7129312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后续设想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650E7C11-554F-C1F1-766A-C521EBEBC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364" y="5117900"/>
            <a:ext cx="9781980" cy="4929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推进“三标”宣贯工作，促进行业各企业学标准、用标准、持续更新、</a:t>
            </a:r>
            <a:r>
              <a:rPr lang="zh-CN" altLang="en-US" kern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完善标准</a:t>
            </a:r>
            <a:endParaRPr lang="en-US" altLang="zh-CN" kern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1C05494-041B-6CC0-C086-220997A8B48F}"/>
              </a:ext>
            </a:extLst>
          </p:cNvPr>
          <p:cNvSpPr/>
          <p:nvPr/>
        </p:nvSpPr>
        <p:spPr>
          <a:xfrm>
            <a:off x="1135364" y="1099628"/>
            <a:ext cx="9781980" cy="5616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职业技能标准是对员工工作能力水平的规范性要求，可作为指导培训和鉴定的基本依据。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2B8AE6-F4DF-C135-F154-C6A703DA2EB4}"/>
              </a:ext>
            </a:extLst>
          </p:cNvPr>
          <p:cNvSpPr/>
          <p:nvPr/>
        </p:nvSpPr>
        <p:spPr>
          <a:xfrm>
            <a:off x="1135364" y="1915018"/>
            <a:ext cx="9781980" cy="7438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培训标准是开展职业培训的规范性文件，以职业技能标准中的工作内容、技能要求和专业知识要求为基础，可作为培训开展、实施的基本依据。</a:t>
            </a:r>
            <a:endParaRPr lang="en-US" altLang="zh-CN" kern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E8EC5A7-4B58-BA66-A77F-FE5C5169ACF0}"/>
              </a:ext>
            </a:extLst>
          </p:cNvPr>
          <p:cNvSpPr/>
          <p:nvPr/>
        </p:nvSpPr>
        <p:spPr>
          <a:xfrm>
            <a:off x="1135364" y="2902770"/>
            <a:ext cx="9781980" cy="7438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鉴定标准是开展技能等级鉴定的规范性文件，以职业技能标准中的工作内容、技能要求和专业知识要求为基础，可作为技能等级鉴定开展、实施的基本依据。</a:t>
            </a:r>
            <a:endParaRPr lang="en-US" altLang="zh-CN" kern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BAEE57A-7BDB-05F3-940F-500B064DF77D}"/>
              </a:ext>
            </a:extLst>
          </p:cNvPr>
          <p:cNvSpPr txBox="1"/>
          <p:nvPr/>
        </p:nvSpPr>
        <p:spPr>
          <a:xfrm>
            <a:off x="1135364" y="3875853"/>
            <a:ext cx="9781980" cy="10514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defRPr kumimoji="0" b="0" i="0" u="none" strike="noStrike" kern="0" cap="none" spc="0" normalizeH="0" baseline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本次编制的“三标”内容可作为评估行业专业技能人才发展、制定行业专业技能人才培养方案、开展行业专业技能人才技能等级鉴定</a:t>
            </a:r>
            <a:r>
              <a:rPr lang="en-US" altLang="zh-CN" dirty="0"/>
              <a:t>(</a:t>
            </a:r>
            <a:r>
              <a:rPr lang="zh-CN" altLang="en-US" dirty="0"/>
              <a:t>含技能竞赛等）、编制行业专业技能人才岗位工种培训教材等工作的有效支撑</a:t>
            </a:r>
            <a:endParaRPr lang="en-US" altLang="zh-CN" dirty="0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1AF1FFBE-A577-968A-BD79-FB6992943452}"/>
              </a:ext>
            </a:extLst>
          </p:cNvPr>
          <p:cNvSpPr/>
          <p:nvPr/>
        </p:nvSpPr>
        <p:spPr>
          <a:xfrm>
            <a:off x="715879" y="835410"/>
            <a:ext cx="459583" cy="5023883"/>
          </a:xfrm>
          <a:prstGeom prst="roundRect">
            <a:avLst>
              <a:gd name="adj" fmla="val 50000"/>
            </a:avLst>
          </a:prstGeom>
          <a:solidFill>
            <a:srgbClr val="E42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B79689C-3526-FDF9-581F-1A97DFAAC864}"/>
              </a:ext>
            </a:extLst>
          </p:cNvPr>
          <p:cNvGrpSpPr/>
          <p:nvPr/>
        </p:nvGrpSpPr>
        <p:grpSpPr>
          <a:xfrm>
            <a:off x="852580" y="1194490"/>
            <a:ext cx="180408" cy="4348192"/>
            <a:chOff x="852580" y="1194490"/>
            <a:chExt cx="180408" cy="4348192"/>
          </a:xfrm>
        </p:grpSpPr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76F6F589-F2DF-A0E4-AF38-96DE658F2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80" y="1194490"/>
              <a:ext cx="173926" cy="37184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3BD75F39-FCB4-C180-E93B-14154E25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80" y="2082903"/>
              <a:ext cx="173926" cy="37256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374F571C-2091-44D8-1CF3-11C9EDC8D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80" y="3091792"/>
              <a:ext cx="173926" cy="37184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967350CD-E3EE-0F7A-07F3-2B2F4EDE5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062" y="4061334"/>
              <a:ext cx="173926" cy="37184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24BAF1BC-BCB3-69B5-9EF6-E19265746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80" y="5170842"/>
              <a:ext cx="173926" cy="37184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64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pic>
        <p:nvPicPr>
          <p:cNvPr id="2" name="Picture 2" descr="E:\信诺\2021\2021展会\0-主视觉\PPT.jpg">
            <a:extLst>
              <a:ext uri="{FF2B5EF4-FFF2-40B4-BE49-F238E27FC236}">
                <a16:creationId xmlns:a16="http://schemas.microsoft.com/office/drawing/2014/main" id="{7C9CBD54-7A39-885F-7729-0931E398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E40DAC0-C2E9-6DC8-E6D4-3922510CEBBF}"/>
              </a:ext>
            </a:extLst>
          </p:cNvPr>
          <p:cNvSpPr txBox="1"/>
          <p:nvPr/>
        </p:nvSpPr>
        <p:spPr>
          <a:xfrm>
            <a:off x="3798701" y="1079765"/>
            <a:ext cx="8113951" cy="546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5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中国城市轨道交通协会培训部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成都轨道交通集团有限公司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武汉地铁集团有限公司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西安市轨道交通集团有限公司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苏州市轨道交通集团有限公司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青岛地铁集团有限公司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大连公共交通建设投资集团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苏州高新有轨电车集团有限公司</a:t>
            </a: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重庆市轨道交通（集团）有限公司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南京铁道职业技术学院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河北轨道运输职业技术学院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DBADDF49-499C-4EDC-9980-B38F7DA2CD80}"/>
              </a:ext>
            </a:extLst>
          </p:cNvPr>
          <p:cNvSpPr txBox="1">
            <a:spLocks/>
          </p:cNvSpPr>
          <p:nvPr/>
        </p:nvSpPr>
        <p:spPr>
          <a:xfrm>
            <a:off x="2516318" y="274805"/>
            <a:ext cx="7385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  北京京港地铁有限公司衷心感谢！</a:t>
            </a:r>
            <a:endParaRPr lang="en-US" altLang="zh-CN" sz="36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endParaRPr lang="zh-CN" altLang="en-US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47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pic>
        <p:nvPicPr>
          <p:cNvPr id="2" name="Picture 2" descr="E:\信诺\2021\2021展会\0-主视觉\PPT.jpg">
            <a:extLst>
              <a:ext uri="{FF2B5EF4-FFF2-40B4-BE49-F238E27FC236}">
                <a16:creationId xmlns:a16="http://schemas.microsoft.com/office/drawing/2014/main" id="{7C9CBD54-7A39-885F-7729-0931E398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002"/>
            <a:ext cx="12188826" cy="69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E40DAC0-C2E9-6DC8-E6D4-3922510CEBBF}"/>
              </a:ext>
            </a:extLst>
          </p:cNvPr>
          <p:cNvSpPr txBox="1"/>
          <p:nvPr/>
        </p:nvSpPr>
        <p:spPr>
          <a:xfrm>
            <a:off x="3798701" y="1620344"/>
            <a:ext cx="8113951" cy="276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5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沈阳浑南现代交通有限公司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青岛公交集团轨道巴士有限公司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武汉光谷现代有轨电车运营有限公司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深圳市现代有轨电车有限公司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just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北京公交集团有轨电车公司</a:t>
            </a:r>
            <a:endParaRPr lang="en-US" altLang="zh-CN" sz="24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DBADDF49-499C-4EDC-9980-B38F7DA2CD80}"/>
              </a:ext>
            </a:extLst>
          </p:cNvPr>
          <p:cNvSpPr txBox="1">
            <a:spLocks/>
          </p:cNvSpPr>
          <p:nvPr/>
        </p:nvSpPr>
        <p:spPr>
          <a:xfrm>
            <a:off x="2516318" y="274805"/>
            <a:ext cx="73854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方正锐正黑简体_准" panose="02000000000000000000" pitchFamily="2" charset="-122"/>
                <a:ea typeface="方正锐正黑简体_准" panose="02000000000000000000" pitchFamily="2" charset="-122"/>
              </a:rPr>
              <a:t>  北京京港地铁有限公司衷心感谢！</a:t>
            </a:r>
            <a:endParaRPr lang="en-US" altLang="zh-CN" sz="3600" b="1" dirty="0">
              <a:solidFill>
                <a:schemeClr val="bg1"/>
              </a:solidFill>
              <a:latin typeface="方正锐正黑简体_准" panose="02000000000000000000" pitchFamily="2" charset="-122"/>
              <a:ea typeface="方正锐正黑简体_准" panose="02000000000000000000" pitchFamily="2" charset="-122"/>
            </a:endParaRPr>
          </a:p>
          <a:p>
            <a:endParaRPr lang="zh-CN" altLang="en-US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27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信诺\2021\2021展会\0-主视觉\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073597" y="1885644"/>
            <a:ext cx="6515019" cy="15433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algn="ctr"/>
            <a:r>
              <a:rPr lang="zh-CN" altLang="en-US" sz="6600" dirty="0">
                <a:solidFill>
                  <a:srgbClr val="FCEFC7"/>
                </a:solidFill>
              </a:rPr>
              <a:t>谢谢！</a:t>
            </a:r>
          </a:p>
          <a:p>
            <a:pPr algn="ctr">
              <a:spcBef>
                <a:spcPts val="600"/>
              </a:spcBef>
            </a:pPr>
            <a:r>
              <a:rPr lang="en-US" altLang="zh-CN" sz="3600" dirty="0">
                <a:solidFill>
                  <a:srgbClr val="FCEFC7"/>
                </a:solidFill>
              </a:rPr>
              <a:t>THANKS</a:t>
            </a:r>
            <a:r>
              <a:rPr lang="zh-CN" altLang="en-US" sz="3600" dirty="0">
                <a:solidFill>
                  <a:srgbClr val="FCEFC7"/>
                </a:solidFill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76200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2" name="矩形">
            <a:extLst>
              <a:ext uri="{FF2B5EF4-FFF2-40B4-BE49-F238E27FC236}">
                <a16:creationId xmlns:a16="http://schemas.microsoft.com/office/drawing/2014/main" id="{A7198A86-B658-1C2F-0685-5A50B0C1DF06}"/>
              </a:ext>
            </a:extLst>
          </p:cNvPr>
          <p:cNvSpPr>
            <a:spLocks noEditPoints="1"/>
          </p:cNvSpPr>
          <p:nvPr/>
        </p:nvSpPr>
        <p:spPr bwMode="auto">
          <a:xfrm>
            <a:off x="3752335" y="1772914"/>
            <a:ext cx="266717" cy="250830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EC5A31"/>
            </a:solidFill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zh-CN" altLang="en-US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D70FA9B6-3386-600A-1272-D0DBBFEA393B}"/>
              </a:ext>
            </a:extLst>
          </p:cNvPr>
          <p:cNvSpPr txBox="1"/>
          <p:nvPr/>
        </p:nvSpPr>
        <p:spPr>
          <a:xfrm>
            <a:off x="4135493" y="1665102"/>
            <a:ext cx="461345" cy="44435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altLang="zh-CN" sz="2550" dirty="0">
                <a:solidFill>
                  <a:srgbClr val="EC5A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 01</a:t>
            </a:r>
            <a:endParaRPr lang="zh-CN" altLang="en-US" sz="2550" dirty="0">
              <a:solidFill>
                <a:srgbClr val="EC5A3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62370BB5-4A63-E65D-F68F-DE477A507849}"/>
              </a:ext>
            </a:extLst>
          </p:cNvPr>
          <p:cNvSpPr txBox="1"/>
          <p:nvPr/>
        </p:nvSpPr>
        <p:spPr>
          <a:xfrm>
            <a:off x="4193629" y="2473557"/>
            <a:ext cx="442109" cy="44435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altLang="zh-CN" sz="2550" dirty="0">
                <a:solidFill>
                  <a:srgbClr val="EC5A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02</a:t>
            </a:r>
            <a:endParaRPr lang="zh-CN" altLang="en-US" sz="2550" dirty="0">
              <a:solidFill>
                <a:srgbClr val="EC5A3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E000E0-4AF4-2CB5-03B5-2F299153737D}"/>
              </a:ext>
            </a:extLst>
          </p:cNvPr>
          <p:cNvSpPr txBox="1"/>
          <p:nvPr/>
        </p:nvSpPr>
        <p:spPr>
          <a:xfrm>
            <a:off x="8854907" y="382031"/>
            <a:ext cx="1499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b="1" dirty="0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录</a:t>
            </a:r>
            <a:endParaRPr lang="en-US" altLang="zh-CN" sz="3600" b="1" dirty="0">
              <a:solidFill>
                <a:srgbClr val="EC5A3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r>
              <a:rPr lang="en-US" altLang="zh-CN" sz="2400" b="1" dirty="0">
                <a:solidFill>
                  <a:srgbClr val="EC5A31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zh-CN" altLang="en-US" sz="2400" b="1" dirty="0">
              <a:solidFill>
                <a:srgbClr val="EC5A31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459E59B-2B3B-7538-58DF-1D3B9B52F788}"/>
              </a:ext>
            </a:extLst>
          </p:cNvPr>
          <p:cNvCxnSpPr>
            <a:cxnSpLocks/>
          </p:cNvCxnSpPr>
          <p:nvPr/>
        </p:nvCxnSpPr>
        <p:spPr>
          <a:xfrm>
            <a:off x="7017341" y="1397694"/>
            <a:ext cx="4604693" cy="0"/>
          </a:xfrm>
          <a:prstGeom prst="line">
            <a:avLst/>
          </a:prstGeom>
          <a:ln>
            <a:solidFill>
              <a:srgbClr val="EC5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">
            <a:extLst>
              <a:ext uri="{FF2B5EF4-FFF2-40B4-BE49-F238E27FC236}">
                <a16:creationId xmlns:a16="http://schemas.microsoft.com/office/drawing/2014/main" id="{B5BD1146-A029-EDF2-C3E8-C4DE8842F3A2}"/>
              </a:ext>
            </a:extLst>
          </p:cNvPr>
          <p:cNvSpPr txBox="1"/>
          <p:nvPr/>
        </p:nvSpPr>
        <p:spPr>
          <a:xfrm>
            <a:off x="4737835" y="1634938"/>
            <a:ext cx="1730077" cy="431081"/>
          </a:xfrm>
          <a:prstGeom prst="rect">
            <a:avLst/>
          </a:prstGeom>
        </p:spPr>
        <p:txBody>
          <a:bodyPr wrap="square" lIns="51435" tIns="25718" rIns="51435" bIns="25718" anchor="ctr" anchorCtr="1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l"/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编制工作背景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79895337-2AFF-A1EB-2EC1-4209E8EA0A1C}"/>
              </a:ext>
            </a:extLst>
          </p:cNvPr>
          <p:cNvSpPr txBox="1"/>
          <p:nvPr/>
        </p:nvSpPr>
        <p:spPr>
          <a:xfrm>
            <a:off x="4325482" y="2467136"/>
            <a:ext cx="3409186" cy="472053"/>
          </a:xfrm>
          <a:prstGeom prst="rect">
            <a:avLst/>
          </a:prstGeom>
        </p:spPr>
        <p:txBody>
          <a:bodyPr wrap="square" lIns="51435" tIns="25718" rIns="51435" bIns="25718" anchor="ctr" anchorCtr="1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编制规程及参考标准</a:t>
            </a:r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D47DF588-77DA-ADD2-C183-47DE208C4F0C}"/>
              </a:ext>
            </a:extLst>
          </p:cNvPr>
          <p:cNvSpPr txBox="1"/>
          <p:nvPr/>
        </p:nvSpPr>
        <p:spPr>
          <a:xfrm>
            <a:off x="4188819" y="3268601"/>
            <a:ext cx="451727" cy="44435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altLang="zh-CN" sz="2550" dirty="0">
                <a:solidFill>
                  <a:srgbClr val="EC5A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03</a:t>
            </a:r>
            <a:endParaRPr lang="zh-CN" altLang="en-US" sz="2550" dirty="0">
              <a:solidFill>
                <a:srgbClr val="EC5A3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1C936384-7503-2A06-80F5-7BFBF2B02158}"/>
              </a:ext>
            </a:extLst>
          </p:cNvPr>
          <p:cNvSpPr txBox="1"/>
          <p:nvPr/>
        </p:nvSpPr>
        <p:spPr>
          <a:xfrm>
            <a:off x="4549520" y="3264048"/>
            <a:ext cx="1730510" cy="431081"/>
          </a:xfrm>
          <a:prstGeom prst="rect">
            <a:avLst/>
          </a:prstGeom>
        </p:spPr>
        <p:txBody>
          <a:bodyPr wrap="square" lIns="51435" tIns="25718" rIns="51435" bIns="25718" anchor="ctr" anchorCtr="1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编制过程</a:t>
            </a:r>
          </a:p>
        </p:txBody>
      </p:sp>
      <p:sp>
        <p:nvSpPr>
          <p:cNvPr id="2078" name="TextBox 11">
            <a:extLst>
              <a:ext uri="{FF2B5EF4-FFF2-40B4-BE49-F238E27FC236}">
                <a16:creationId xmlns:a16="http://schemas.microsoft.com/office/drawing/2014/main" id="{05105143-26A9-EF6D-1B84-5F75FDAB70F3}"/>
              </a:ext>
            </a:extLst>
          </p:cNvPr>
          <p:cNvSpPr txBox="1"/>
          <p:nvPr/>
        </p:nvSpPr>
        <p:spPr>
          <a:xfrm>
            <a:off x="4128010" y="4041488"/>
            <a:ext cx="499817" cy="44435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altLang="zh-CN" sz="2550" dirty="0">
                <a:solidFill>
                  <a:srgbClr val="EC5A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 04</a:t>
            </a:r>
            <a:endParaRPr lang="zh-CN" altLang="en-US" sz="2550" dirty="0">
              <a:solidFill>
                <a:srgbClr val="EC5A3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2079" name="TextBox 11">
            <a:extLst>
              <a:ext uri="{FF2B5EF4-FFF2-40B4-BE49-F238E27FC236}">
                <a16:creationId xmlns:a16="http://schemas.microsoft.com/office/drawing/2014/main" id="{1E0F2A87-F4AF-4233-C83B-C7960B3D5976}"/>
              </a:ext>
            </a:extLst>
          </p:cNvPr>
          <p:cNvSpPr txBox="1"/>
          <p:nvPr/>
        </p:nvSpPr>
        <p:spPr>
          <a:xfrm>
            <a:off x="4199772" y="4849943"/>
            <a:ext cx="453329" cy="44435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algn="ctr"/>
            <a:r>
              <a:rPr lang="en-US" altLang="zh-CN" sz="2550" dirty="0">
                <a:solidFill>
                  <a:srgbClr val="EC5A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05</a:t>
            </a:r>
            <a:endParaRPr lang="zh-CN" altLang="en-US" sz="2550" dirty="0">
              <a:solidFill>
                <a:srgbClr val="EC5A3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2097" name="TextBox 10">
            <a:extLst>
              <a:ext uri="{FF2B5EF4-FFF2-40B4-BE49-F238E27FC236}">
                <a16:creationId xmlns:a16="http://schemas.microsoft.com/office/drawing/2014/main" id="{4D3B3201-C5F2-5974-447B-F5659BE03604}"/>
              </a:ext>
            </a:extLst>
          </p:cNvPr>
          <p:cNvSpPr txBox="1"/>
          <p:nvPr/>
        </p:nvSpPr>
        <p:spPr>
          <a:xfrm>
            <a:off x="4325482" y="4811424"/>
            <a:ext cx="2130677" cy="431081"/>
          </a:xfrm>
          <a:prstGeom prst="rect">
            <a:avLst/>
          </a:prstGeom>
        </p:spPr>
        <p:txBody>
          <a:bodyPr wrap="square" lIns="51435" tIns="25718" rIns="51435" bIns="25718" anchor="ctr" anchorCtr="1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后续设想</a:t>
            </a:r>
          </a:p>
        </p:txBody>
      </p:sp>
      <p:sp>
        <p:nvSpPr>
          <p:cNvPr id="2105" name="TextBox 10">
            <a:extLst>
              <a:ext uri="{FF2B5EF4-FFF2-40B4-BE49-F238E27FC236}">
                <a16:creationId xmlns:a16="http://schemas.microsoft.com/office/drawing/2014/main" id="{E321BA58-9DFF-4644-C88A-C624A3206EF9}"/>
              </a:ext>
            </a:extLst>
          </p:cNvPr>
          <p:cNvSpPr txBox="1"/>
          <p:nvPr/>
        </p:nvSpPr>
        <p:spPr>
          <a:xfrm>
            <a:off x="4549520" y="4036088"/>
            <a:ext cx="2220396" cy="431081"/>
          </a:xfrm>
          <a:prstGeom prst="rect">
            <a:avLst/>
          </a:prstGeom>
        </p:spPr>
        <p:txBody>
          <a:bodyPr wrap="square" lIns="51435" tIns="25718" rIns="51435" bIns="25718" anchor="ctr" anchorCtr="1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6600">
                <a:solidFill>
                  <a:srgbClr val="F1907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编制内容及成果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DE2D73B-941E-10A8-95E0-DEF06E572B2E}"/>
              </a:ext>
            </a:extLst>
          </p:cNvPr>
          <p:cNvGrpSpPr/>
          <p:nvPr/>
        </p:nvGrpSpPr>
        <p:grpSpPr>
          <a:xfrm>
            <a:off x="3740288" y="2594282"/>
            <a:ext cx="279880" cy="208118"/>
            <a:chOff x="25771475" y="-26066750"/>
            <a:chExt cx="1298575" cy="1249363"/>
          </a:xfrm>
          <a:solidFill>
            <a:schemeClr val="accent2"/>
          </a:solidFill>
        </p:grpSpPr>
        <p:sp>
          <p:nvSpPr>
            <p:cNvPr id="33" name="Rectangle 285">
              <a:extLst>
                <a:ext uri="{FF2B5EF4-FFF2-40B4-BE49-F238E27FC236}">
                  <a16:creationId xmlns:a16="http://schemas.microsoft.com/office/drawing/2014/main" id="{62712E49-C9D8-E761-2DA7-A7B40718C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5025" y="-25561925"/>
              <a:ext cx="147637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34" name="Rectangle 286">
              <a:extLst>
                <a:ext uri="{FF2B5EF4-FFF2-40B4-BE49-F238E27FC236}">
                  <a16:creationId xmlns:a16="http://schemas.microsoft.com/office/drawing/2014/main" id="{484FE91B-4758-0FC9-44D8-0CD66E148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2038" y="-25561925"/>
              <a:ext cx="146050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35" name="Rectangle 287">
              <a:extLst>
                <a:ext uri="{FF2B5EF4-FFF2-40B4-BE49-F238E27FC236}">
                  <a16:creationId xmlns:a16="http://schemas.microsoft.com/office/drawing/2014/main" id="{15E48819-93AC-376F-4E2A-A22E6C80F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0638" y="-25561925"/>
              <a:ext cx="146050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36" name="Rectangle 288">
              <a:extLst>
                <a:ext uri="{FF2B5EF4-FFF2-40B4-BE49-F238E27FC236}">
                  <a16:creationId xmlns:a16="http://schemas.microsoft.com/office/drawing/2014/main" id="{61C7F8EE-044B-B43D-6B14-9AB8FC5F9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5025" y="-25358725"/>
              <a:ext cx="147637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37" name="Rectangle 289">
              <a:extLst>
                <a:ext uri="{FF2B5EF4-FFF2-40B4-BE49-F238E27FC236}">
                  <a16:creationId xmlns:a16="http://schemas.microsoft.com/office/drawing/2014/main" id="{E2EA124B-9F4A-9A8A-B531-E02823759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2038" y="-25358725"/>
              <a:ext cx="142875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38" name="Rectangle 290">
              <a:extLst>
                <a:ext uri="{FF2B5EF4-FFF2-40B4-BE49-F238E27FC236}">
                  <a16:creationId xmlns:a16="http://schemas.microsoft.com/office/drawing/2014/main" id="{588CB3E2-7B8D-7295-C198-5E0AA6045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0638" y="-25358725"/>
              <a:ext cx="146050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39" name="Rectangle 291">
              <a:extLst>
                <a:ext uri="{FF2B5EF4-FFF2-40B4-BE49-F238E27FC236}">
                  <a16:creationId xmlns:a16="http://schemas.microsoft.com/office/drawing/2014/main" id="{661EC403-882F-C970-5B4C-CCDF40F0A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5025" y="-25147588"/>
              <a:ext cx="147637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40" name="Rectangle 292">
              <a:extLst>
                <a:ext uri="{FF2B5EF4-FFF2-40B4-BE49-F238E27FC236}">
                  <a16:creationId xmlns:a16="http://schemas.microsoft.com/office/drawing/2014/main" id="{9A887538-69F9-BC3D-2CFE-8A7819D76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0" y="-25358725"/>
              <a:ext cx="146050" cy="128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41" name="Rectangle 293">
              <a:extLst>
                <a:ext uri="{FF2B5EF4-FFF2-40B4-BE49-F238E27FC236}">
                  <a16:creationId xmlns:a16="http://schemas.microsoft.com/office/drawing/2014/main" id="{8BD56E84-83B7-EFF7-C37C-CC47B41F1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0" y="-25147588"/>
              <a:ext cx="146050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42" name="Rectangle 294">
              <a:extLst>
                <a:ext uri="{FF2B5EF4-FFF2-40B4-BE49-F238E27FC236}">
                  <a16:creationId xmlns:a16="http://schemas.microsoft.com/office/drawing/2014/main" id="{2DDF83F8-4EA4-1CE6-D5C3-F117FA06E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2038" y="-25147588"/>
              <a:ext cx="146050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43" name="Rectangle 295">
              <a:extLst>
                <a:ext uri="{FF2B5EF4-FFF2-40B4-BE49-F238E27FC236}">
                  <a16:creationId xmlns:a16="http://schemas.microsoft.com/office/drawing/2014/main" id="{416465AF-899D-C512-FBD6-6BAF12681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0638" y="-25147588"/>
              <a:ext cx="146050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44" name="Freeform 296">
              <a:extLst>
                <a:ext uri="{FF2B5EF4-FFF2-40B4-BE49-F238E27FC236}">
                  <a16:creationId xmlns:a16="http://schemas.microsoft.com/office/drawing/2014/main" id="{BD8CADC2-A1CA-2CA9-B7E0-D116B5723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71475" y="-25974675"/>
              <a:ext cx="1298575" cy="1157288"/>
            </a:xfrm>
            <a:custGeom>
              <a:avLst/>
              <a:gdLst>
                <a:gd name="T0" fmla="*/ 816 w 818"/>
                <a:gd name="T1" fmla="*/ 0 h 729"/>
                <a:gd name="T2" fmla="*/ 702 w 818"/>
                <a:gd name="T3" fmla="*/ 0 h 729"/>
                <a:gd name="T4" fmla="*/ 702 w 818"/>
                <a:gd name="T5" fmla="*/ 72 h 729"/>
                <a:gd name="T6" fmla="*/ 591 w 818"/>
                <a:gd name="T7" fmla="*/ 72 h 729"/>
                <a:gd name="T8" fmla="*/ 591 w 818"/>
                <a:gd name="T9" fmla="*/ 0 h 729"/>
                <a:gd name="T10" fmla="*/ 242 w 818"/>
                <a:gd name="T11" fmla="*/ 0 h 729"/>
                <a:gd name="T12" fmla="*/ 242 w 818"/>
                <a:gd name="T13" fmla="*/ 76 h 729"/>
                <a:gd name="T14" fmla="*/ 132 w 818"/>
                <a:gd name="T15" fmla="*/ 76 h 729"/>
                <a:gd name="T16" fmla="*/ 132 w 818"/>
                <a:gd name="T17" fmla="*/ 0 h 729"/>
                <a:gd name="T18" fmla="*/ 0 w 818"/>
                <a:gd name="T19" fmla="*/ 0 h 729"/>
                <a:gd name="T20" fmla="*/ 0 w 818"/>
                <a:gd name="T21" fmla="*/ 729 h 729"/>
                <a:gd name="T22" fmla="*/ 60 w 818"/>
                <a:gd name="T23" fmla="*/ 729 h 729"/>
                <a:gd name="T24" fmla="*/ 760 w 818"/>
                <a:gd name="T25" fmla="*/ 729 h 729"/>
                <a:gd name="T26" fmla="*/ 818 w 818"/>
                <a:gd name="T27" fmla="*/ 729 h 729"/>
                <a:gd name="T28" fmla="*/ 816 w 818"/>
                <a:gd name="T29" fmla="*/ 0 h 729"/>
                <a:gd name="T30" fmla="*/ 760 w 818"/>
                <a:gd name="T31" fmla="*/ 671 h 729"/>
                <a:gd name="T32" fmla="*/ 60 w 818"/>
                <a:gd name="T33" fmla="*/ 671 h 729"/>
                <a:gd name="T34" fmla="*/ 60 w 818"/>
                <a:gd name="T35" fmla="*/ 206 h 729"/>
                <a:gd name="T36" fmla="*/ 760 w 818"/>
                <a:gd name="T37" fmla="*/ 206 h 729"/>
                <a:gd name="T38" fmla="*/ 760 w 818"/>
                <a:gd name="T39" fmla="*/ 671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8" h="729">
                  <a:moveTo>
                    <a:pt x="816" y="0"/>
                  </a:moveTo>
                  <a:lnTo>
                    <a:pt x="702" y="0"/>
                  </a:lnTo>
                  <a:lnTo>
                    <a:pt x="702" y="72"/>
                  </a:lnTo>
                  <a:lnTo>
                    <a:pt x="591" y="72"/>
                  </a:lnTo>
                  <a:lnTo>
                    <a:pt x="591" y="0"/>
                  </a:lnTo>
                  <a:lnTo>
                    <a:pt x="242" y="0"/>
                  </a:lnTo>
                  <a:lnTo>
                    <a:pt x="242" y="76"/>
                  </a:lnTo>
                  <a:lnTo>
                    <a:pt x="132" y="76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729"/>
                  </a:lnTo>
                  <a:lnTo>
                    <a:pt x="60" y="729"/>
                  </a:lnTo>
                  <a:lnTo>
                    <a:pt x="760" y="729"/>
                  </a:lnTo>
                  <a:lnTo>
                    <a:pt x="818" y="729"/>
                  </a:lnTo>
                  <a:lnTo>
                    <a:pt x="816" y="0"/>
                  </a:lnTo>
                  <a:close/>
                  <a:moveTo>
                    <a:pt x="760" y="671"/>
                  </a:moveTo>
                  <a:lnTo>
                    <a:pt x="60" y="671"/>
                  </a:lnTo>
                  <a:lnTo>
                    <a:pt x="60" y="206"/>
                  </a:lnTo>
                  <a:lnTo>
                    <a:pt x="760" y="206"/>
                  </a:lnTo>
                  <a:lnTo>
                    <a:pt x="760" y="6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45" name="Rectangle 297">
              <a:extLst>
                <a:ext uri="{FF2B5EF4-FFF2-40B4-BE49-F238E27FC236}">
                  <a16:creationId xmlns:a16="http://schemas.microsoft.com/office/drawing/2014/main" id="{B10CBE00-8E57-2A09-C476-857651590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5950" y="-26066750"/>
              <a:ext cx="107950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46" name="Rectangle 298">
              <a:extLst>
                <a:ext uri="{FF2B5EF4-FFF2-40B4-BE49-F238E27FC236}">
                  <a16:creationId xmlns:a16="http://schemas.microsoft.com/office/drawing/2014/main" id="{D389B228-7CEC-9254-1819-079C790DF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1438" y="-26066750"/>
              <a:ext cx="107950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</p:grpSp>
      <p:sp>
        <p:nvSpPr>
          <p:cNvPr id="47" name="Freeform 29">
            <a:extLst>
              <a:ext uri="{FF2B5EF4-FFF2-40B4-BE49-F238E27FC236}">
                <a16:creationId xmlns:a16="http://schemas.microsoft.com/office/drawing/2014/main" id="{F9D7C529-D8BE-2E6E-3B58-5F5D5B58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5607" y="4204912"/>
            <a:ext cx="252495" cy="195463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none" anchor="ctr"/>
          <a:lstStyle/>
          <a:p>
            <a:endParaRPr lang="zh-CN" altLang="en-US" sz="1429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8984D37-7143-CFFA-7955-DD5DFDCF81C8}"/>
              </a:ext>
            </a:extLst>
          </p:cNvPr>
          <p:cNvGrpSpPr/>
          <p:nvPr/>
        </p:nvGrpSpPr>
        <p:grpSpPr>
          <a:xfrm>
            <a:off x="3760168" y="3385284"/>
            <a:ext cx="308245" cy="229901"/>
            <a:chOff x="19391313" y="-26054050"/>
            <a:chExt cx="1470025" cy="1255713"/>
          </a:xfrm>
          <a:solidFill>
            <a:schemeClr val="accent2"/>
          </a:solidFill>
        </p:grpSpPr>
        <p:sp>
          <p:nvSpPr>
            <p:cNvPr id="49" name="Freeform 279">
              <a:extLst>
                <a:ext uri="{FF2B5EF4-FFF2-40B4-BE49-F238E27FC236}">
                  <a16:creationId xmlns:a16="http://schemas.microsoft.com/office/drawing/2014/main" id="{FB6A5027-EEE6-2BA0-F75E-0D73F7B14CBA}"/>
                </a:ext>
              </a:extLst>
            </p:cNvPr>
            <p:cNvSpPr/>
            <p:nvPr/>
          </p:nvSpPr>
          <p:spPr bwMode="auto">
            <a:xfrm>
              <a:off x="19856450" y="-25326975"/>
              <a:ext cx="263525" cy="265113"/>
            </a:xfrm>
            <a:custGeom>
              <a:avLst/>
              <a:gdLst>
                <a:gd name="T0" fmla="*/ 166 w 166"/>
                <a:gd name="T1" fmla="*/ 93 h 167"/>
                <a:gd name="T2" fmla="*/ 74 w 166"/>
                <a:gd name="T3" fmla="*/ 0 h 167"/>
                <a:gd name="T4" fmla="*/ 74 w 166"/>
                <a:gd name="T5" fmla="*/ 0 h 167"/>
                <a:gd name="T6" fmla="*/ 0 w 166"/>
                <a:gd name="T7" fmla="*/ 167 h 167"/>
                <a:gd name="T8" fmla="*/ 166 w 166"/>
                <a:gd name="T9" fmla="*/ 9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7">
                  <a:moveTo>
                    <a:pt x="166" y="93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0" y="167"/>
                  </a:lnTo>
                  <a:lnTo>
                    <a:pt x="166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50" name="Rectangle 280">
              <a:extLst>
                <a:ext uri="{FF2B5EF4-FFF2-40B4-BE49-F238E27FC236}">
                  <a16:creationId xmlns:a16="http://schemas.microsoft.com/office/drawing/2014/main" id="{33BAE3BC-EF9A-C85F-B68A-59FAFCC65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9975" y="-25179338"/>
              <a:ext cx="1587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51" name="Freeform 281">
              <a:extLst>
                <a:ext uri="{FF2B5EF4-FFF2-40B4-BE49-F238E27FC236}">
                  <a16:creationId xmlns:a16="http://schemas.microsoft.com/office/drawing/2014/main" id="{77A18145-CDCF-0D81-9F7E-E29682F70197}"/>
                </a:ext>
              </a:extLst>
            </p:cNvPr>
            <p:cNvSpPr/>
            <p:nvPr/>
          </p:nvSpPr>
          <p:spPr bwMode="auto">
            <a:xfrm>
              <a:off x="20008850" y="-25965150"/>
              <a:ext cx="668337" cy="660400"/>
            </a:xfrm>
            <a:custGeom>
              <a:avLst/>
              <a:gdLst>
                <a:gd name="T0" fmla="*/ 383 w 421"/>
                <a:gd name="T1" fmla="*/ 0 h 416"/>
                <a:gd name="T2" fmla="*/ 0 w 421"/>
                <a:gd name="T3" fmla="*/ 378 h 416"/>
                <a:gd name="T4" fmla="*/ 38 w 421"/>
                <a:gd name="T5" fmla="*/ 416 h 416"/>
                <a:gd name="T6" fmla="*/ 421 w 421"/>
                <a:gd name="T7" fmla="*/ 38 h 416"/>
                <a:gd name="T8" fmla="*/ 383 w 421"/>
                <a:gd name="T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16">
                  <a:moveTo>
                    <a:pt x="383" y="0"/>
                  </a:moveTo>
                  <a:lnTo>
                    <a:pt x="0" y="378"/>
                  </a:lnTo>
                  <a:lnTo>
                    <a:pt x="38" y="416"/>
                  </a:lnTo>
                  <a:lnTo>
                    <a:pt x="421" y="38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52" name="Freeform 282">
              <a:extLst>
                <a:ext uri="{FF2B5EF4-FFF2-40B4-BE49-F238E27FC236}">
                  <a16:creationId xmlns:a16="http://schemas.microsoft.com/office/drawing/2014/main" id="{FEBD96EA-2FF4-B24B-AD35-606A19EC52DC}"/>
                </a:ext>
              </a:extLst>
            </p:cNvPr>
            <p:cNvSpPr/>
            <p:nvPr/>
          </p:nvSpPr>
          <p:spPr bwMode="auto">
            <a:xfrm>
              <a:off x="20100925" y="-25873075"/>
              <a:ext cx="668337" cy="665163"/>
            </a:xfrm>
            <a:custGeom>
              <a:avLst/>
              <a:gdLst>
                <a:gd name="T0" fmla="*/ 0 w 421"/>
                <a:gd name="T1" fmla="*/ 380 h 419"/>
                <a:gd name="T2" fmla="*/ 38 w 421"/>
                <a:gd name="T3" fmla="*/ 419 h 419"/>
                <a:gd name="T4" fmla="*/ 421 w 421"/>
                <a:gd name="T5" fmla="*/ 38 h 419"/>
                <a:gd name="T6" fmla="*/ 383 w 421"/>
                <a:gd name="T7" fmla="*/ 0 h 419"/>
                <a:gd name="T8" fmla="*/ 0 w 421"/>
                <a:gd name="T9" fmla="*/ 38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419">
                  <a:moveTo>
                    <a:pt x="0" y="380"/>
                  </a:moveTo>
                  <a:lnTo>
                    <a:pt x="38" y="419"/>
                  </a:lnTo>
                  <a:lnTo>
                    <a:pt x="421" y="38"/>
                  </a:lnTo>
                  <a:lnTo>
                    <a:pt x="383" y="0"/>
                  </a:lnTo>
                  <a:lnTo>
                    <a:pt x="0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53" name="Freeform 283">
              <a:extLst>
                <a:ext uri="{FF2B5EF4-FFF2-40B4-BE49-F238E27FC236}">
                  <a16:creationId xmlns:a16="http://schemas.microsoft.com/office/drawing/2014/main" id="{02AD7702-B6C0-3031-B741-4126D54B8D4B}"/>
                </a:ext>
              </a:extLst>
            </p:cNvPr>
            <p:cNvSpPr/>
            <p:nvPr/>
          </p:nvSpPr>
          <p:spPr bwMode="auto">
            <a:xfrm>
              <a:off x="20658138" y="-26054050"/>
              <a:ext cx="203200" cy="200025"/>
            </a:xfrm>
            <a:custGeom>
              <a:avLst/>
              <a:gdLst>
                <a:gd name="T0" fmla="*/ 42 w 64"/>
                <a:gd name="T1" fmla="*/ 18 h 63"/>
                <a:gd name="T2" fmla="*/ 0 w 64"/>
                <a:gd name="T3" fmla="*/ 17 h 63"/>
                <a:gd name="T4" fmla="*/ 46 w 64"/>
                <a:gd name="T5" fmla="*/ 63 h 63"/>
                <a:gd name="T6" fmla="*/ 42 w 64"/>
                <a:gd name="T7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3">
                  <a:moveTo>
                    <a:pt x="42" y="18"/>
                  </a:moveTo>
                  <a:cubicBezTo>
                    <a:pt x="22" y="0"/>
                    <a:pt x="0" y="17"/>
                    <a:pt x="0" y="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64" y="42"/>
                    <a:pt x="4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  <p:sp>
          <p:nvSpPr>
            <p:cNvPr id="54" name="Freeform 284">
              <a:extLst>
                <a:ext uri="{FF2B5EF4-FFF2-40B4-BE49-F238E27FC236}">
                  <a16:creationId xmlns:a16="http://schemas.microsoft.com/office/drawing/2014/main" id="{E9743108-6C22-1629-621D-091A470A3718}"/>
                </a:ext>
              </a:extLst>
            </p:cNvPr>
            <p:cNvSpPr/>
            <p:nvPr/>
          </p:nvSpPr>
          <p:spPr bwMode="auto">
            <a:xfrm>
              <a:off x="19391313" y="-26028650"/>
              <a:ext cx="1231900" cy="1230313"/>
            </a:xfrm>
            <a:custGeom>
              <a:avLst/>
              <a:gdLst>
                <a:gd name="T0" fmla="*/ 682 w 776"/>
                <a:gd name="T1" fmla="*/ 681 h 775"/>
                <a:gd name="T2" fmla="*/ 94 w 776"/>
                <a:gd name="T3" fmla="*/ 681 h 775"/>
                <a:gd name="T4" fmla="*/ 94 w 776"/>
                <a:gd name="T5" fmla="*/ 94 h 775"/>
                <a:gd name="T6" fmla="*/ 644 w 776"/>
                <a:gd name="T7" fmla="*/ 94 h 775"/>
                <a:gd name="T8" fmla="*/ 744 w 776"/>
                <a:gd name="T9" fmla="*/ 0 h 775"/>
                <a:gd name="T10" fmla="*/ 0 w 776"/>
                <a:gd name="T11" fmla="*/ 0 h 775"/>
                <a:gd name="T12" fmla="*/ 0 w 776"/>
                <a:gd name="T13" fmla="*/ 775 h 775"/>
                <a:gd name="T14" fmla="*/ 776 w 776"/>
                <a:gd name="T15" fmla="*/ 775 h 775"/>
                <a:gd name="T16" fmla="*/ 776 w 776"/>
                <a:gd name="T17" fmla="*/ 286 h 775"/>
                <a:gd name="T18" fmla="*/ 682 w 776"/>
                <a:gd name="T19" fmla="*/ 382 h 775"/>
                <a:gd name="T20" fmla="*/ 682 w 776"/>
                <a:gd name="T21" fmla="*/ 68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6" h="775">
                  <a:moveTo>
                    <a:pt x="682" y="681"/>
                  </a:moveTo>
                  <a:lnTo>
                    <a:pt x="94" y="681"/>
                  </a:lnTo>
                  <a:lnTo>
                    <a:pt x="94" y="94"/>
                  </a:lnTo>
                  <a:lnTo>
                    <a:pt x="644" y="94"/>
                  </a:lnTo>
                  <a:lnTo>
                    <a:pt x="744" y="0"/>
                  </a:lnTo>
                  <a:lnTo>
                    <a:pt x="0" y="0"/>
                  </a:lnTo>
                  <a:lnTo>
                    <a:pt x="0" y="775"/>
                  </a:lnTo>
                  <a:lnTo>
                    <a:pt x="776" y="775"/>
                  </a:lnTo>
                  <a:lnTo>
                    <a:pt x="776" y="286"/>
                  </a:lnTo>
                  <a:lnTo>
                    <a:pt x="682" y="382"/>
                  </a:lnTo>
                  <a:lnTo>
                    <a:pt x="682" y="6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4" tIns="36287" rIns="72574" bIns="36287" numCol="1" anchor="t" anchorCtr="0" compatLnSpc="1"/>
            <a:lstStyle/>
            <a:p>
              <a:endParaRPr lang="zh-CN" altLang="en-US" sz="1429"/>
            </a:p>
          </p:txBody>
        </p:sp>
      </p:grpSp>
      <p:sp>
        <p:nvSpPr>
          <p:cNvPr id="55" name="KSO_Shape">
            <a:extLst>
              <a:ext uri="{FF2B5EF4-FFF2-40B4-BE49-F238E27FC236}">
                <a16:creationId xmlns:a16="http://schemas.microsoft.com/office/drawing/2014/main" id="{7A37B423-AD0A-28A9-D70E-10EDAC73A976}"/>
              </a:ext>
            </a:extLst>
          </p:cNvPr>
          <p:cNvSpPr/>
          <p:nvPr/>
        </p:nvSpPr>
        <p:spPr bwMode="auto">
          <a:xfrm>
            <a:off x="3740288" y="4974672"/>
            <a:ext cx="277607" cy="216537"/>
          </a:xfrm>
          <a:custGeom>
            <a:avLst/>
            <a:gdLst>
              <a:gd name="T0" fmla="*/ 1619312 w 3280"/>
              <a:gd name="T1" fmla="*/ 1800397 h 3280"/>
              <a:gd name="T2" fmla="*/ 179924 w 3280"/>
              <a:gd name="T3" fmla="*/ 1800397 h 3280"/>
              <a:gd name="T4" fmla="*/ 0 w 3280"/>
              <a:gd name="T5" fmla="*/ 1620357 h 3280"/>
              <a:gd name="T6" fmla="*/ 0 w 3280"/>
              <a:gd name="T7" fmla="*/ 180040 h 3280"/>
              <a:gd name="T8" fmla="*/ 179924 w 3280"/>
              <a:gd name="T9" fmla="*/ 0 h 3280"/>
              <a:gd name="T10" fmla="*/ 1619312 w 3280"/>
              <a:gd name="T11" fmla="*/ 0 h 3280"/>
              <a:gd name="T12" fmla="*/ 1799236 w 3280"/>
              <a:gd name="T13" fmla="*/ 180040 h 3280"/>
              <a:gd name="T14" fmla="*/ 1799236 w 3280"/>
              <a:gd name="T15" fmla="*/ 1620357 h 3280"/>
              <a:gd name="T16" fmla="*/ 1619312 w 3280"/>
              <a:gd name="T17" fmla="*/ 1800397 h 3280"/>
              <a:gd name="T18" fmla="*/ 749316 w 3280"/>
              <a:gd name="T19" fmla="*/ 912274 h 3280"/>
              <a:gd name="T20" fmla="*/ 748219 w 3280"/>
              <a:gd name="T21" fmla="*/ 904590 h 3280"/>
              <a:gd name="T22" fmla="*/ 1103678 w 3280"/>
              <a:gd name="T23" fmla="*/ 706985 h 3280"/>
              <a:gd name="T24" fmla="*/ 1231489 w 3280"/>
              <a:gd name="T25" fmla="*/ 754740 h 3280"/>
              <a:gd name="T26" fmla="*/ 1431161 w 3280"/>
              <a:gd name="T27" fmla="*/ 554939 h 3280"/>
              <a:gd name="T28" fmla="*/ 1231489 w 3280"/>
              <a:gd name="T29" fmla="*/ 355139 h 3280"/>
              <a:gd name="T30" fmla="*/ 1031818 w 3280"/>
              <a:gd name="T31" fmla="*/ 554939 h 3280"/>
              <a:gd name="T32" fmla="*/ 1035109 w 3280"/>
              <a:gd name="T33" fmla="*/ 584580 h 3280"/>
              <a:gd name="T34" fmla="*/ 693364 w 3280"/>
              <a:gd name="T35" fmla="*/ 774500 h 3280"/>
              <a:gd name="T36" fmla="*/ 549645 w 3280"/>
              <a:gd name="T37" fmla="*/ 713023 h 3280"/>
              <a:gd name="T38" fmla="*/ 349973 w 3280"/>
              <a:gd name="T39" fmla="*/ 912274 h 3280"/>
              <a:gd name="T40" fmla="*/ 549645 w 3280"/>
              <a:gd name="T41" fmla="*/ 1112623 h 3280"/>
              <a:gd name="T42" fmla="*/ 690073 w 3280"/>
              <a:gd name="T43" fmla="*/ 1054440 h 3280"/>
              <a:gd name="T44" fmla="*/ 1032915 w 3280"/>
              <a:gd name="T45" fmla="*/ 1244360 h 3280"/>
              <a:gd name="T46" fmla="*/ 1231489 w 3280"/>
              <a:gd name="T47" fmla="*/ 1437573 h 3280"/>
              <a:gd name="T48" fmla="*/ 1431161 w 3280"/>
              <a:gd name="T49" fmla="*/ 1237773 h 3280"/>
              <a:gd name="T50" fmla="*/ 1231489 w 3280"/>
              <a:gd name="T51" fmla="*/ 1037973 h 3280"/>
              <a:gd name="T52" fmla="*/ 1078993 w 3280"/>
              <a:gd name="T53" fmla="*/ 1109879 h 3280"/>
              <a:gd name="T54" fmla="*/ 747670 w 3280"/>
              <a:gd name="T55" fmla="*/ 925997 h 3280"/>
              <a:gd name="T56" fmla="*/ 749316 w 3280"/>
              <a:gd name="T57" fmla="*/ 912274 h 32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280" h="3280">
                <a:moveTo>
                  <a:pt x="2952" y="3280"/>
                </a:moveTo>
                <a:cubicBezTo>
                  <a:pt x="328" y="3280"/>
                  <a:pt x="328" y="3280"/>
                  <a:pt x="328" y="3280"/>
                </a:cubicBezTo>
                <a:cubicBezTo>
                  <a:pt x="147" y="3280"/>
                  <a:pt x="0" y="3133"/>
                  <a:pt x="0" y="295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147"/>
                  <a:pt x="147" y="0"/>
                  <a:pt x="328" y="0"/>
                </a:cubicBezTo>
                <a:cubicBezTo>
                  <a:pt x="2952" y="0"/>
                  <a:pt x="2952" y="0"/>
                  <a:pt x="2952" y="0"/>
                </a:cubicBezTo>
                <a:cubicBezTo>
                  <a:pt x="3133" y="0"/>
                  <a:pt x="3280" y="147"/>
                  <a:pt x="3280" y="328"/>
                </a:cubicBezTo>
                <a:cubicBezTo>
                  <a:pt x="3280" y="2952"/>
                  <a:pt x="3280" y="2952"/>
                  <a:pt x="3280" y="2952"/>
                </a:cubicBezTo>
                <a:cubicBezTo>
                  <a:pt x="3280" y="3133"/>
                  <a:pt x="3133" y="3280"/>
                  <a:pt x="2952" y="3280"/>
                </a:cubicBezTo>
                <a:close/>
                <a:moveTo>
                  <a:pt x="1366" y="1662"/>
                </a:moveTo>
                <a:cubicBezTo>
                  <a:pt x="1366" y="1658"/>
                  <a:pt x="1365" y="1653"/>
                  <a:pt x="1364" y="1648"/>
                </a:cubicBezTo>
                <a:cubicBezTo>
                  <a:pt x="2012" y="1288"/>
                  <a:pt x="2012" y="1288"/>
                  <a:pt x="2012" y="1288"/>
                </a:cubicBezTo>
                <a:cubicBezTo>
                  <a:pt x="2075" y="1342"/>
                  <a:pt x="2156" y="1375"/>
                  <a:pt x="2245" y="1375"/>
                </a:cubicBezTo>
                <a:cubicBezTo>
                  <a:pt x="2446" y="1375"/>
                  <a:pt x="2609" y="1212"/>
                  <a:pt x="2609" y="1011"/>
                </a:cubicBezTo>
                <a:cubicBezTo>
                  <a:pt x="2609" y="810"/>
                  <a:pt x="2446" y="647"/>
                  <a:pt x="2245" y="647"/>
                </a:cubicBezTo>
                <a:cubicBezTo>
                  <a:pt x="2044" y="647"/>
                  <a:pt x="1881" y="810"/>
                  <a:pt x="1881" y="1011"/>
                </a:cubicBezTo>
                <a:cubicBezTo>
                  <a:pt x="1881" y="1030"/>
                  <a:pt x="1884" y="1048"/>
                  <a:pt x="1887" y="1065"/>
                </a:cubicBezTo>
                <a:cubicBezTo>
                  <a:pt x="1264" y="1411"/>
                  <a:pt x="1264" y="1411"/>
                  <a:pt x="1264" y="1411"/>
                </a:cubicBezTo>
                <a:cubicBezTo>
                  <a:pt x="1198" y="1342"/>
                  <a:pt x="1105" y="1299"/>
                  <a:pt x="1002" y="1299"/>
                </a:cubicBezTo>
                <a:cubicBezTo>
                  <a:pt x="801" y="1299"/>
                  <a:pt x="638" y="1461"/>
                  <a:pt x="638" y="1662"/>
                </a:cubicBezTo>
                <a:cubicBezTo>
                  <a:pt x="638" y="1864"/>
                  <a:pt x="801" y="2027"/>
                  <a:pt x="1002" y="2027"/>
                </a:cubicBezTo>
                <a:cubicBezTo>
                  <a:pt x="1102" y="2027"/>
                  <a:pt x="1193" y="1986"/>
                  <a:pt x="1258" y="1921"/>
                </a:cubicBezTo>
                <a:cubicBezTo>
                  <a:pt x="1883" y="2267"/>
                  <a:pt x="1883" y="2267"/>
                  <a:pt x="1883" y="2267"/>
                </a:cubicBezTo>
                <a:cubicBezTo>
                  <a:pt x="1889" y="2462"/>
                  <a:pt x="2049" y="2619"/>
                  <a:pt x="2245" y="2619"/>
                </a:cubicBezTo>
                <a:cubicBezTo>
                  <a:pt x="2446" y="2619"/>
                  <a:pt x="2609" y="2456"/>
                  <a:pt x="2609" y="2255"/>
                </a:cubicBezTo>
                <a:cubicBezTo>
                  <a:pt x="2609" y="2054"/>
                  <a:pt x="2446" y="1891"/>
                  <a:pt x="2245" y="1891"/>
                </a:cubicBezTo>
                <a:cubicBezTo>
                  <a:pt x="2133" y="1891"/>
                  <a:pt x="2034" y="1942"/>
                  <a:pt x="1967" y="2022"/>
                </a:cubicBezTo>
                <a:cubicBezTo>
                  <a:pt x="1363" y="1687"/>
                  <a:pt x="1363" y="1687"/>
                  <a:pt x="1363" y="1687"/>
                </a:cubicBezTo>
                <a:cubicBezTo>
                  <a:pt x="1364" y="1678"/>
                  <a:pt x="1366" y="1671"/>
                  <a:pt x="1366" y="16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429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492205A3-4586-AA7E-6576-416E71207A3A}"/>
              </a:ext>
            </a:extLst>
          </p:cNvPr>
          <p:cNvSpPr/>
          <p:nvPr/>
        </p:nvSpPr>
        <p:spPr>
          <a:xfrm>
            <a:off x="3657600" y="1665102"/>
            <a:ext cx="461115" cy="455680"/>
          </a:xfrm>
          <a:prstGeom prst="ellipse">
            <a:avLst/>
          </a:prstGeom>
          <a:noFill/>
          <a:ln w="28575">
            <a:solidFill>
              <a:srgbClr val="EC5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1F677BF2-2667-289F-8FBE-E62B4F79CC9F}"/>
              </a:ext>
            </a:extLst>
          </p:cNvPr>
          <p:cNvSpPr/>
          <p:nvPr/>
        </p:nvSpPr>
        <p:spPr>
          <a:xfrm>
            <a:off x="3657600" y="2445155"/>
            <a:ext cx="461115" cy="455680"/>
          </a:xfrm>
          <a:prstGeom prst="ellipse">
            <a:avLst/>
          </a:prstGeom>
          <a:noFill/>
          <a:ln w="28575">
            <a:solidFill>
              <a:srgbClr val="EC5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4E7F4490-DBE6-0617-E2F7-B6B6B27BFE52}"/>
              </a:ext>
            </a:extLst>
          </p:cNvPr>
          <p:cNvSpPr/>
          <p:nvPr/>
        </p:nvSpPr>
        <p:spPr>
          <a:xfrm>
            <a:off x="3657600" y="3260150"/>
            <a:ext cx="461115" cy="455680"/>
          </a:xfrm>
          <a:prstGeom prst="ellipse">
            <a:avLst/>
          </a:prstGeom>
          <a:noFill/>
          <a:ln w="28575">
            <a:solidFill>
              <a:srgbClr val="EC5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EB908AA0-D7E1-CE7A-FB2C-9B64A7221848}"/>
              </a:ext>
            </a:extLst>
          </p:cNvPr>
          <p:cNvSpPr/>
          <p:nvPr/>
        </p:nvSpPr>
        <p:spPr>
          <a:xfrm>
            <a:off x="3674378" y="4068712"/>
            <a:ext cx="461115" cy="455680"/>
          </a:xfrm>
          <a:prstGeom prst="ellipse">
            <a:avLst/>
          </a:prstGeom>
          <a:noFill/>
          <a:ln w="28575">
            <a:solidFill>
              <a:srgbClr val="EC5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3AC5006D-DA6E-D758-4308-E733B08C0F8C}"/>
              </a:ext>
            </a:extLst>
          </p:cNvPr>
          <p:cNvSpPr/>
          <p:nvPr/>
        </p:nvSpPr>
        <p:spPr>
          <a:xfrm>
            <a:off x="3657600" y="4831235"/>
            <a:ext cx="461115" cy="455680"/>
          </a:xfrm>
          <a:prstGeom prst="ellipse">
            <a:avLst/>
          </a:prstGeom>
          <a:noFill/>
          <a:ln w="28575">
            <a:solidFill>
              <a:srgbClr val="EC5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E:\信诺\2021\2021展会\0-主视觉\PPT-1.jpg">
            <a:extLst>
              <a:ext uri="{FF2B5EF4-FFF2-40B4-BE49-F238E27FC236}">
                <a16:creationId xmlns:a16="http://schemas.microsoft.com/office/drawing/2014/main" id="{E0D045F7-B24E-06DC-E947-0A62A31A1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202160" cy="60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矩形 1">
            <a:extLst>
              <a:ext uri="{FF2B5EF4-FFF2-40B4-BE49-F238E27FC236}">
                <a16:creationId xmlns:a16="http://schemas.microsoft.com/office/drawing/2014/main" id="{813F10B0-6750-124F-5154-4AA8ECAE5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23" y="1773183"/>
            <a:ext cx="11328754" cy="503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rgbClr val="E62E27"/>
              </a:gs>
              <a:gs pos="97000">
                <a:srgbClr val="C9151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" name="Picture 48">
            <a:extLst>
              <a:ext uri="{FF2B5EF4-FFF2-40B4-BE49-F238E27FC236}">
                <a16:creationId xmlns:a16="http://schemas.microsoft.com/office/drawing/2014/main" id="{7FDDED94-74E4-E148-491B-A380F659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07" y="1744608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Jonahs\Dropbox\Projects SCOTT\MEET Windows Azure\source\Background\tile-icon-messaging.png">
            <a:extLst>
              <a:ext uri="{FF2B5EF4-FFF2-40B4-BE49-F238E27FC236}">
                <a16:creationId xmlns:a16="http://schemas.microsoft.com/office/drawing/2014/main" id="{FF82E653-09F4-7AF1-C06E-6A055068A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38" y="1773183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Jonahs\Dropbox\Projects SCOTT\MEET Windows Azure\source\Background\tile-icon-cache.png">
            <a:extLst>
              <a:ext uri="{FF2B5EF4-FFF2-40B4-BE49-F238E27FC236}">
                <a16:creationId xmlns:a16="http://schemas.microsoft.com/office/drawing/2014/main" id="{36421A25-E45D-2036-FD17-5CB51C37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55" y="1773183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等腰三角形 6">
            <a:extLst>
              <a:ext uri="{FF2B5EF4-FFF2-40B4-BE49-F238E27FC236}">
                <a16:creationId xmlns:a16="http://schemas.microsoft.com/office/drawing/2014/main" id="{6A12A6D9-F161-E153-EA28-CDD73EF1D3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96494" y="2373222"/>
            <a:ext cx="304800" cy="261938"/>
          </a:xfrm>
          <a:prstGeom prst="triangle">
            <a:avLst>
              <a:gd name="adj" fmla="val 50000"/>
            </a:avLst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7">
            <a:extLst>
              <a:ext uri="{FF2B5EF4-FFF2-40B4-BE49-F238E27FC236}">
                <a16:creationId xmlns:a16="http://schemas.microsoft.com/office/drawing/2014/main" id="{92CE9DA8-D59E-470D-6D86-DCB6C55EE04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96744" y="2373222"/>
            <a:ext cx="304800" cy="261938"/>
          </a:xfrm>
          <a:prstGeom prst="triangle">
            <a:avLst>
              <a:gd name="adj" fmla="val 50000"/>
            </a:avLst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等腰三角形 8">
            <a:extLst>
              <a:ext uri="{FF2B5EF4-FFF2-40B4-BE49-F238E27FC236}">
                <a16:creationId xmlns:a16="http://schemas.microsoft.com/office/drawing/2014/main" id="{9FC62E69-09EA-9C61-900B-624DBA7F833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20951" y="2373222"/>
            <a:ext cx="303212" cy="261938"/>
          </a:xfrm>
          <a:prstGeom prst="triangle">
            <a:avLst>
              <a:gd name="adj" fmla="val 50000"/>
            </a:avLst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等腰三角形 9">
            <a:extLst>
              <a:ext uri="{FF2B5EF4-FFF2-40B4-BE49-F238E27FC236}">
                <a16:creationId xmlns:a16="http://schemas.microsoft.com/office/drawing/2014/main" id="{F82EA5B8-7F87-5882-543D-BB70230617D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34040" y="2373222"/>
            <a:ext cx="304800" cy="261938"/>
          </a:xfrm>
          <a:prstGeom prst="triangle">
            <a:avLst>
              <a:gd name="adj" fmla="val 50000"/>
            </a:avLst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B0E797D9-34EE-1941-1244-42754AA6E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63" y="2994814"/>
            <a:ext cx="2174239" cy="26881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E36C09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协会依托骨干会员单位，并请有条件、有积极性的会员单位共同参与组成工作组，开展了城市轨道交通职业标准（行业规范）、培训标准和认证标准的研究与编写工作（以下简称“三标”）。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7E00815F-C3F4-869B-0DDC-B652DC2D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13" y="2644491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2015</a:t>
            </a:r>
            <a:r>
              <a:rPr lang="zh-CN" altLang="en-US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年</a:t>
            </a:r>
            <a:endParaRPr lang="zh-CN" altLang="en-US" b="1" dirty="0">
              <a:solidFill>
                <a:srgbClr val="E36C0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3DC2EF0-C43C-CF60-0027-D5C661FA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465" y="2990795"/>
            <a:ext cx="2095555" cy="242091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00"/>
              </a:lnSpc>
              <a:spcBef>
                <a:spcPts val="1800"/>
              </a:spcBef>
              <a:buClr>
                <a:srgbClr val="EC5A31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第一批城市轨道交通列车驾驶员、服务员（车站值班员、站务员）列车检修工、信号检修工、接触网检修工、变电检修工、线路工、自动售检票检修工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个职业技能标准颁布试行。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3">
            <a:extLst>
              <a:ext uri="{FF2B5EF4-FFF2-40B4-BE49-F238E27FC236}">
                <a16:creationId xmlns:a16="http://schemas.microsoft.com/office/drawing/2014/main" id="{D3613EAD-A292-1A2C-F303-B29DDCF8A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494" y="2644491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2017</a:t>
            </a:r>
            <a:r>
              <a:rPr lang="zh-CN" altLang="en-US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年</a:t>
            </a:r>
            <a:r>
              <a:rPr lang="en-US" altLang="zh-CN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10</a:t>
            </a:r>
            <a:r>
              <a:rPr lang="zh-CN" altLang="en-US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月</a:t>
            </a:r>
            <a:endParaRPr lang="zh-CN" altLang="en-US" b="1" dirty="0">
              <a:solidFill>
                <a:srgbClr val="E36C0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E35153A5-3CEF-76D9-C30A-91605BED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71" y="3001482"/>
            <a:ext cx="2324722" cy="13469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E36C09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国家职业技能标准编制技术规程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年版）进行修订并启动培训标准和鉴定标准的研究与编写。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矩形 15">
            <a:extLst>
              <a:ext uri="{FF2B5EF4-FFF2-40B4-BE49-F238E27FC236}">
                <a16:creationId xmlns:a16="http://schemas.microsoft.com/office/drawing/2014/main" id="{C3BE789C-0465-BF20-8DF3-2C245D53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099" y="2644491"/>
            <a:ext cx="202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2019</a:t>
            </a:r>
            <a:r>
              <a:rPr lang="zh-CN" altLang="en-US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年</a:t>
            </a:r>
            <a:endParaRPr lang="zh-CN" altLang="en-US" b="1" dirty="0">
              <a:solidFill>
                <a:srgbClr val="E36C0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D4963ABF-3B66-F3EF-6C7D-5963249DA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893" y="3005047"/>
            <a:ext cx="2556681" cy="13469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E36C09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经协会办公会批准，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城市轨道交通信号工职业技能标准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项人才培养标准纳入协会团体标准体系。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id="{6FFD8D43-1162-07EB-34F4-AFAF3C08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202" y="2635160"/>
            <a:ext cx="202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2020</a:t>
            </a:r>
            <a:r>
              <a:rPr lang="zh-CN" altLang="en-US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年</a:t>
            </a:r>
            <a:r>
              <a:rPr lang="en-US" altLang="zh-CN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9</a:t>
            </a:r>
            <a:r>
              <a:rPr lang="zh-CN" altLang="en-US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月</a:t>
            </a:r>
            <a:endParaRPr lang="zh-CN" altLang="en-US" b="1" dirty="0">
              <a:solidFill>
                <a:srgbClr val="E36C0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6" name="等腰三角形 9">
            <a:extLst>
              <a:ext uri="{FF2B5EF4-FFF2-40B4-BE49-F238E27FC236}">
                <a16:creationId xmlns:a16="http://schemas.microsoft.com/office/drawing/2014/main" id="{BF86DCF9-39A7-0598-7069-4761D21A9B3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06326" y="3278292"/>
            <a:ext cx="304800" cy="261938"/>
          </a:xfrm>
          <a:prstGeom prst="triangle">
            <a:avLst>
              <a:gd name="adj" fmla="val 50000"/>
            </a:avLst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31DF2BAD-7D52-FB6C-DA1A-DA089D2B7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180" y="4076645"/>
            <a:ext cx="3787844" cy="199323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E36C09"/>
              </a:buClr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北京京港地铁有限公司向协会申报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年度团体标准（人才培养“三标”）编制工作，经审核立项，组成筹备工作组着手职业调查。在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家业主单位范围内开展城轨交通企业工种（岗位）设置及技能培训、技能鉴定等方面的问卷调查，形成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编制工作方案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8" name="矩形 17">
            <a:extLst>
              <a:ext uri="{FF2B5EF4-FFF2-40B4-BE49-F238E27FC236}">
                <a16:creationId xmlns:a16="http://schemas.microsoft.com/office/drawing/2014/main" id="{83325221-7BFE-58E3-BF5F-11B9965EE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401" y="3706731"/>
            <a:ext cx="202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2021</a:t>
            </a:r>
            <a:r>
              <a:rPr lang="zh-CN" altLang="en-US" b="1" dirty="0">
                <a:solidFill>
                  <a:srgbClr val="E36C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年</a:t>
            </a:r>
            <a:endParaRPr lang="zh-CN" altLang="en-US" b="1" dirty="0">
              <a:solidFill>
                <a:srgbClr val="E36C0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DD2BB6A-068C-7D62-3BEC-90F7CB32A1F1}"/>
              </a:ext>
            </a:extLst>
          </p:cNvPr>
          <p:cNvSpPr txBox="1"/>
          <p:nvPr/>
        </p:nvSpPr>
        <p:spPr>
          <a:xfrm>
            <a:off x="673216" y="962664"/>
            <a:ext cx="10996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工作目的：为贯彻落实党的十九大关于“大规模开展职业技能培训”“建设知识型、技能型、创新型劳动者大军”的要求，满足行业人力资源管理、职业教育培训和人才技能鉴定评价需要。</a:t>
            </a:r>
            <a:endParaRPr lang="zh-CN" altLang="en-US" dirty="0"/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D6E1AE67-C3AE-A63A-C359-F7549FE27C64}"/>
              </a:ext>
            </a:extLst>
          </p:cNvPr>
          <p:cNvSpPr txBox="1">
            <a:spLocks/>
          </p:cNvSpPr>
          <p:nvPr/>
        </p:nvSpPr>
        <p:spPr>
          <a:xfrm>
            <a:off x="8246996" y="20800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编制工作背景</a:t>
            </a:r>
          </a:p>
        </p:txBody>
      </p:sp>
      <p:sp>
        <p:nvSpPr>
          <p:cNvPr id="33" name="等腰三角形 9">
            <a:extLst>
              <a:ext uri="{FF2B5EF4-FFF2-40B4-BE49-F238E27FC236}">
                <a16:creationId xmlns:a16="http://schemas.microsoft.com/office/drawing/2014/main" id="{3A940999-BB21-2135-B783-1DCEC1AC243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06326" y="2795918"/>
            <a:ext cx="304800" cy="261938"/>
          </a:xfrm>
          <a:prstGeom prst="triangle">
            <a:avLst>
              <a:gd name="adj" fmla="val 50000"/>
            </a:avLst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等腰三角形 9">
            <a:extLst>
              <a:ext uri="{FF2B5EF4-FFF2-40B4-BE49-F238E27FC236}">
                <a16:creationId xmlns:a16="http://schemas.microsoft.com/office/drawing/2014/main" id="{3992F68B-BB6D-1303-74F2-882FC81394D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084977" y="2362281"/>
            <a:ext cx="304800" cy="261938"/>
          </a:xfrm>
          <a:prstGeom prst="triangle">
            <a:avLst>
              <a:gd name="adj" fmla="val 50000"/>
            </a:avLst>
          </a:prstGeom>
          <a:solidFill>
            <a:srgbClr val="E36C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5" name="Picture 3" descr="C:\Users\Jonahs\Dropbox\Projects SCOTT\MEET Windows Azure\source\Background\tile-icon-bigdata.png">
            <a:extLst>
              <a:ext uri="{FF2B5EF4-FFF2-40B4-BE49-F238E27FC236}">
                <a16:creationId xmlns:a16="http://schemas.microsoft.com/office/drawing/2014/main" id="{7718C0A7-05DC-327E-5E94-A6D65B455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72" y="1857473"/>
            <a:ext cx="331114" cy="33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id="{F719F5A8-1C26-18C1-620C-FC5400147D9E}"/>
              </a:ext>
            </a:extLst>
          </p:cNvPr>
          <p:cNvSpPr/>
          <p:nvPr/>
        </p:nvSpPr>
        <p:spPr>
          <a:xfrm>
            <a:off x="9955157" y="1772601"/>
            <a:ext cx="504826" cy="5032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135">
            <a:extLst>
              <a:ext uri="{FF2B5EF4-FFF2-40B4-BE49-F238E27FC236}">
                <a16:creationId xmlns:a16="http://schemas.microsoft.com/office/drawing/2014/main" id="{8EB26B5F-6727-41D9-B21F-8EF26C43B86B}"/>
              </a:ext>
            </a:extLst>
          </p:cNvPr>
          <p:cNvSpPr>
            <a:spLocks noEditPoints="1"/>
          </p:cNvSpPr>
          <p:nvPr/>
        </p:nvSpPr>
        <p:spPr bwMode="auto">
          <a:xfrm>
            <a:off x="1159400" y="1860174"/>
            <a:ext cx="341894" cy="334974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5CF9C87D-119C-2ED3-8A49-3658F5D4F258}"/>
              </a:ext>
            </a:extLst>
          </p:cNvPr>
          <p:cNvSpPr/>
          <p:nvPr/>
        </p:nvSpPr>
        <p:spPr>
          <a:xfrm>
            <a:off x="1077934" y="1782664"/>
            <a:ext cx="504826" cy="50323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60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76200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32E26F6-CE86-7AEF-7A14-61739C900383}"/>
              </a:ext>
            </a:extLst>
          </p:cNvPr>
          <p:cNvSpPr txBox="1">
            <a:spLocks/>
          </p:cNvSpPr>
          <p:nvPr/>
        </p:nvSpPr>
        <p:spPr>
          <a:xfrm>
            <a:off x="3947465" y="-82391"/>
            <a:ext cx="7129312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600" b="1" dirty="0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编制规程和参考标准</a:t>
            </a:r>
          </a:p>
        </p:txBody>
      </p:sp>
      <p:graphicFrame>
        <p:nvGraphicFramePr>
          <p:cNvPr id="27" name="对象 26">
            <a:hlinkClick r:id="" action="ppaction://ole?verb=0"/>
            <a:extLst>
              <a:ext uri="{FF2B5EF4-FFF2-40B4-BE49-F238E27FC236}">
                <a16:creationId xmlns:a16="http://schemas.microsoft.com/office/drawing/2014/main" id="{7D3D1029-0D44-D7AE-3C9C-55E096D7A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84656"/>
              </p:ext>
            </p:extLst>
          </p:nvPr>
        </p:nvGraphicFramePr>
        <p:xfrm>
          <a:off x="9835322" y="115430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5" imgW="914400" imgH="828720" progId="Word.Document.8">
                  <p:embed/>
                </p:oleObj>
              </mc:Choice>
              <mc:Fallback>
                <p:oleObj name="Document" showAsIcon="1" r:id="rId5" imgW="914400" imgH="828720" progId="Word.Document.8">
                  <p:embed/>
                  <p:pic>
                    <p:nvPicPr>
                      <p:cNvPr id="27" name="对象 2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D3D1029-0D44-D7AE-3C9C-55E096D7A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35322" y="115430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0"/>
            <a:extLst>
              <a:ext uri="{FF2B5EF4-FFF2-40B4-BE49-F238E27FC236}">
                <a16:creationId xmlns:a16="http://schemas.microsoft.com/office/drawing/2014/main" id="{B581C87B-FD4C-81AE-CF06-68AAF1960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87750"/>
              </p:ext>
            </p:extLst>
          </p:nvPr>
        </p:nvGraphicFramePr>
        <p:xfrm>
          <a:off x="9809273" y="195508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7" imgW="914400" imgH="828720" progId="Acrobat.Document.DC">
                  <p:embed/>
                </p:oleObj>
              </mc:Choice>
              <mc:Fallback>
                <p:oleObj name="Acrobat Document" showAsIcon="1" r:id="rId7" imgW="914400" imgH="828720" progId="Acrobat.Document.DC">
                  <p:embed/>
                  <p:pic>
                    <p:nvPicPr>
                      <p:cNvPr id="28" name="对象 2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581C87B-FD4C-81AE-CF06-68AAF1960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09273" y="195508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0"/>
            <a:extLst>
              <a:ext uri="{FF2B5EF4-FFF2-40B4-BE49-F238E27FC236}">
                <a16:creationId xmlns:a16="http://schemas.microsoft.com/office/drawing/2014/main" id="{A4196BD7-A92D-B26D-1090-B36B0E359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068355"/>
              </p:ext>
            </p:extLst>
          </p:nvPr>
        </p:nvGraphicFramePr>
        <p:xfrm>
          <a:off x="9847373" y="269442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9" imgW="914400" imgH="828720" progId="Acrobat.Document.DC">
                  <p:embed/>
                </p:oleObj>
              </mc:Choice>
              <mc:Fallback>
                <p:oleObj name="Acrobat Document" showAsIcon="1" r:id="rId9" imgW="914400" imgH="828720" progId="Acrobat.Document.DC">
                  <p:embed/>
                  <p:pic>
                    <p:nvPicPr>
                      <p:cNvPr id="29" name="对象 2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4196BD7-A92D-B26D-1090-B36B0E359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47373" y="269442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0"/>
            <a:extLst>
              <a:ext uri="{FF2B5EF4-FFF2-40B4-BE49-F238E27FC236}">
                <a16:creationId xmlns:a16="http://schemas.microsoft.com/office/drawing/2014/main" id="{32A8B85B-D70F-C98F-4A5A-89970BBBF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54968"/>
              </p:ext>
            </p:extLst>
          </p:nvPr>
        </p:nvGraphicFramePr>
        <p:xfrm>
          <a:off x="9882947" y="339566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1" imgW="914400" imgH="828720" progId="Acrobat.Document.DC">
                  <p:embed/>
                </p:oleObj>
              </mc:Choice>
              <mc:Fallback>
                <p:oleObj name="Acrobat Document" showAsIcon="1" r:id="rId11" imgW="914400" imgH="828720" progId="Acrobat.Document.DC">
                  <p:embed/>
                  <p:pic>
                    <p:nvPicPr>
                      <p:cNvPr id="30" name="对象 2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2A8B85B-D70F-C98F-4A5A-89970BBBF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82947" y="339566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0"/>
            <a:extLst>
              <a:ext uri="{FF2B5EF4-FFF2-40B4-BE49-F238E27FC236}">
                <a16:creationId xmlns:a16="http://schemas.microsoft.com/office/drawing/2014/main" id="{5B6E5EB7-967C-FC5F-CAE3-C7A17EBB1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34247"/>
              </p:ext>
            </p:extLst>
          </p:nvPr>
        </p:nvGraphicFramePr>
        <p:xfrm>
          <a:off x="9940097" y="4173102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3" imgW="914400" imgH="828720" progId="Acrobat.Document.DC">
                  <p:embed/>
                </p:oleObj>
              </mc:Choice>
              <mc:Fallback>
                <p:oleObj name="Acrobat Document" showAsIcon="1" r:id="rId13" imgW="914400" imgH="828720" progId="Acrobat.Document.DC">
                  <p:embed/>
                  <p:pic>
                    <p:nvPicPr>
                      <p:cNvPr id="31" name="对象 30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5B6E5EB7-967C-FC5F-CAE3-C7A17EBB1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940097" y="4173102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0"/>
            <a:extLst>
              <a:ext uri="{FF2B5EF4-FFF2-40B4-BE49-F238E27FC236}">
                <a16:creationId xmlns:a16="http://schemas.microsoft.com/office/drawing/2014/main" id="{9BF9DBB0-9F0E-CEBB-7A9A-0ADA4D50A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59339"/>
              </p:ext>
            </p:extLst>
          </p:nvPr>
        </p:nvGraphicFramePr>
        <p:xfrm>
          <a:off x="9969362" y="4785007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15" imgW="914400" imgH="828720" progId="Acrobat.Document.DC">
                  <p:embed/>
                </p:oleObj>
              </mc:Choice>
              <mc:Fallback>
                <p:oleObj name="Acrobat Document" showAsIcon="1" r:id="rId15" imgW="914400" imgH="828720" progId="Acrobat.Document.DC">
                  <p:embed/>
                  <p:pic>
                    <p:nvPicPr>
                      <p:cNvPr id="32" name="对象 3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BF9DBB0-9F0E-CEBB-7A9A-0ADA4D50A7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69362" y="4785007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>
            <a:extLst>
              <a:ext uri="{FF2B5EF4-FFF2-40B4-BE49-F238E27FC236}">
                <a16:creationId xmlns:a16="http://schemas.microsoft.com/office/drawing/2014/main" id="{5B542053-BAE2-E8C8-78E7-2285EC53332D}"/>
              </a:ext>
            </a:extLst>
          </p:cNvPr>
          <p:cNvSpPr txBox="1"/>
          <p:nvPr/>
        </p:nvSpPr>
        <p:spPr>
          <a:xfrm>
            <a:off x="1929880" y="1235139"/>
            <a:ext cx="7995750" cy="4512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国家职业技能标准编制技术规程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（人社厅发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[2018]26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城市轨道交通线路工职业技能标准、培训标准、鉴定标准   （协会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2020.09.15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发布实施）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城市轨道交通列车司机国家职业技能标准     （人社部、交通部制定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年版）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城市轨道交通信号工国家职业技能标准       （人社部、交通部制定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年版）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城市轨道交通服务员国家职业技能标准       （人社部、交通部制定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年版）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城市轨道交通列车司机国家职业技能标准（征求意见稿）   （交通部发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[2021]637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600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4097DD3-EA00-5AD2-4421-8DE677BC128A}"/>
              </a:ext>
            </a:extLst>
          </p:cNvPr>
          <p:cNvGrpSpPr/>
          <p:nvPr/>
        </p:nvGrpSpPr>
        <p:grpSpPr>
          <a:xfrm>
            <a:off x="1324276" y="824356"/>
            <a:ext cx="505672" cy="5023883"/>
            <a:chOff x="495601" y="824356"/>
            <a:chExt cx="505672" cy="502388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7F7A5AB-49D8-BFA5-7CBD-169396B178E7}"/>
                </a:ext>
              </a:extLst>
            </p:cNvPr>
            <p:cNvGrpSpPr/>
            <p:nvPr/>
          </p:nvGrpSpPr>
          <p:grpSpPr>
            <a:xfrm>
              <a:off x="525543" y="824356"/>
              <a:ext cx="459583" cy="5023883"/>
              <a:chOff x="536165" y="851265"/>
              <a:chExt cx="459583" cy="5228165"/>
            </a:xfrm>
          </p:grpSpPr>
          <p:sp>
            <p:nvSpPr>
              <p:cNvPr id="4" name="Rounded Rectangle 25">
                <a:extLst>
                  <a:ext uri="{FF2B5EF4-FFF2-40B4-BE49-F238E27FC236}">
                    <a16:creationId xmlns:a16="http://schemas.microsoft.com/office/drawing/2014/main" id="{CD796DB4-8338-4E09-2C00-E31754C26E3F}"/>
                  </a:ext>
                </a:extLst>
              </p:cNvPr>
              <p:cNvSpPr/>
              <p:nvPr/>
            </p:nvSpPr>
            <p:spPr>
              <a:xfrm>
                <a:off x="536165" y="851265"/>
                <a:ext cx="459583" cy="522816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28">
                <a:extLst>
                  <a:ext uri="{FF2B5EF4-FFF2-40B4-BE49-F238E27FC236}">
                    <a16:creationId xmlns:a16="http://schemas.microsoft.com/office/drawing/2014/main" id="{6FA4BA3A-D0DC-8C8E-3B9C-A9DB2451E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97" y="1939555"/>
                <a:ext cx="233715" cy="863369"/>
              </a:xfrm>
              <a:prstGeom prst="rect">
                <a:avLst/>
              </a:prstGeom>
              <a:solidFill>
                <a:srgbClr val="D4191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Rectangle 29">
                <a:extLst>
                  <a:ext uri="{FF2B5EF4-FFF2-40B4-BE49-F238E27FC236}">
                    <a16:creationId xmlns:a16="http://schemas.microsoft.com/office/drawing/2014/main" id="{C1A21636-6FC6-E256-D1BC-4F8C70572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98" y="3347937"/>
                <a:ext cx="233715" cy="951041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30">
                <a:extLst>
                  <a:ext uri="{FF2B5EF4-FFF2-40B4-BE49-F238E27FC236}">
                    <a16:creationId xmlns:a16="http://schemas.microsoft.com/office/drawing/2014/main" id="{B4821DB1-6867-9F98-565E-2BCF8D50A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098" y="1011626"/>
                <a:ext cx="233715" cy="934863"/>
              </a:xfrm>
              <a:custGeom>
                <a:avLst/>
                <a:gdLst>
                  <a:gd name="T0" fmla="*/ 99 w 99"/>
                  <a:gd name="T1" fmla="*/ 66 h 491"/>
                  <a:gd name="T2" fmla="*/ 99 w 99"/>
                  <a:gd name="T3" fmla="*/ 49 h 491"/>
                  <a:gd name="T4" fmla="*/ 49 w 99"/>
                  <a:gd name="T5" fmla="*/ 0 h 491"/>
                  <a:gd name="T6" fmla="*/ 0 w 99"/>
                  <a:gd name="T7" fmla="*/ 49 h 491"/>
                  <a:gd name="T8" fmla="*/ 0 w 99"/>
                  <a:gd name="T9" fmla="*/ 66 h 491"/>
                  <a:gd name="T10" fmla="*/ 0 w 99"/>
                  <a:gd name="T11" fmla="*/ 296 h 491"/>
                  <a:gd name="T12" fmla="*/ 0 w 99"/>
                  <a:gd name="T13" fmla="*/ 491 h 491"/>
                  <a:gd name="T14" fmla="*/ 99 w 99"/>
                  <a:gd name="T15" fmla="*/ 491 h 491"/>
                  <a:gd name="T16" fmla="*/ 99 w 99"/>
                  <a:gd name="T17" fmla="*/ 6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491">
                    <a:moveTo>
                      <a:pt x="99" y="66"/>
                    </a:move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22"/>
                      <a:pt x="77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0" y="491"/>
                      <a:pt x="0" y="491"/>
                      <a:pt x="0" y="491"/>
                    </a:cubicBezTo>
                    <a:cubicBezTo>
                      <a:pt x="99" y="491"/>
                      <a:pt x="99" y="491"/>
                      <a:pt x="99" y="491"/>
                    </a:cubicBezTo>
                    <a:lnTo>
                      <a:pt x="99" y="6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9">
                <a:extLst>
                  <a:ext uri="{FF2B5EF4-FFF2-40B4-BE49-F238E27FC236}">
                    <a16:creationId xmlns:a16="http://schemas.microsoft.com/office/drawing/2014/main" id="{FA3FB9BC-7197-CEAB-7861-3FA9D376E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98" y="4261177"/>
                <a:ext cx="233715" cy="840888"/>
              </a:xfrm>
              <a:prstGeom prst="rect">
                <a:avLst/>
              </a:prstGeom>
              <a:solidFill>
                <a:srgbClr val="F4B06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30AEF78F-89C8-3FB4-0ADB-6E36B52BA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635" y="5035015"/>
                <a:ext cx="233715" cy="951041"/>
              </a:xfrm>
              <a:custGeom>
                <a:avLst/>
                <a:gdLst>
                  <a:gd name="T0" fmla="*/ 99 w 99"/>
                  <a:gd name="T1" fmla="*/ 442 h 491"/>
                  <a:gd name="T2" fmla="*/ 99 w 99"/>
                  <a:gd name="T3" fmla="*/ 425 h 491"/>
                  <a:gd name="T4" fmla="*/ 99 w 99"/>
                  <a:gd name="T5" fmla="*/ 0 h 491"/>
                  <a:gd name="T6" fmla="*/ 0 w 99"/>
                  <a:gd name="T7" fmla="*/ 0 h 491"/>
                  <a:gd name="T8" fmla="*/ 0 w 99"/>
                  <a:gd name="T9" fmla="*/ 261 h 491"/>
                  <a:gd name="T10" fmla="*/ 0 w 99"/>
                  <a:gd name="T11" fmla="*/ 425 h 491"/>
                  <a:gd name="T12" fmla="*/ 0 w 99"/>
                  <a:gd name="T13" fmla="*/ 442 h 491"/>
                  <a:gd name="T14" fmla="*/ 49 w 99"/>
                  <a:gd name="T15" fmla="*/ 491 h 491"/>
                  <a:gd name="T16" fmla="*/ 99 w 99"/>
                  <a:gd name="T17" fmla="*/ 442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491">
                    <a:moveTo>
                      <a:pt x="99" y="442"/>
                    </a:moveTo>
                    <a:cubicBezTo>
                      <a:pt x="99" y="425"/>
                      <a:pt x="99" y="425"/>
                      <a:pt x="99" y="425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0" y="469"/>
                      <a:pt x="22" y="491"/>
                      <a:pt x="49" y="491"/>
                    </a:cubicBezTo>
                    <a:cubicBezTo>
                      <a:pt x="77" y="491"/>
                      <a:pt x="99" y="469"/>
                      <a:pt x="99" y="442"/>
                    </a:cubicBezTo>
                    <a:close/>
                  </a:path>
                </a:pathLst>
              </a:custGeom>
              <a:solidFill>
                <a:srgbClr val="FDE2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4AC66E7-E760-C9F8-7FB2-B7ECEB112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80" y="2632500"/>
              <a:ext cx="233715" cy="763162"/>
            </a:xfrm>
            <a:prstGeom prst="rect">
              <a:avLst/>
            </a:prstGeom>
            <a:solidFill>
              <a:srgbClr val="EE52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16627C1F-C0CF-815C-200F-95C58B923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72" y="2739288"/>
              <a:ext cx="486554" cy="499252"/>
            </a:xfrm>
            <a:prstGeom prst="ellipse">
              <a:avLst/>
            </a:prstGeom>
            <a:solidFill>
              <a:srgbClr val="EE520C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35">
              <a:extLst>
                <a:ext uri="{FF2B5EF4-FFF2-40B4-BE49-F238E27FC236}">
                  <a16:creationId xmlns:a16="http://schemas.microsoft.com/office/drawing/2014/main" id="{C641A22C-BD54-2045-A1A6-2E7BD886C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01" y="1985431"/>
              <a:ext cx="486554" cy="499252"/>
            </a:xfrm>
            <a:prstGeom prst="ellipse">
              <a:avLst/>
            </a:prstGeom>
            <a:solidFill>
              <a:srgbClr val="D4191D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35">
              <a:extLst>
                <a:ext uri="{FF2B5EF4-FFF2-40B4-BE49-F238E27FC236}">
                  <a16:creationId xmlns:a16="http://schemas.microsoft.com/office/drawing/2014/main" id="{0D075F7C-88F2-EAE2-10A1-B3A44FC0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8" y="1255211"/>
              <a:ext cx="486554" cy="499252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35">
              <a:extLst>
                <a:ext uri="{FF2B5EF4-FFF2-40B4-BE49-F238E27FC236}">
                  <a16:creationId xmlns:a16="http://schemas.microsoft.com/office/drawing/2014/main" id="{A0023C96-BA06-B2A7-1A65-2E18B6C8F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19" y="3493383"/>
              <a:ext cx="486554" cy="499252"/>
            </a:xfrm>
            <a:prstGeom prst="ellipse">
              <a:avLst/>
            </a:prstGeom>
            <a:solidFill>
              <a:srgbClr val="FF9966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35">
              <a:extLst>
                <a:ext uri="{FF2B5EF4-FFF2-40B4-BE49-F238E27FC236}">
                  <a16:creationId xmlns:a16="http://schemas.microsoft.com/office/drawing/2014/main" id="{86E3CDF3-523E-481D-931D-67E201DFA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8" y="4210348"/>
              <a:ext cx="486554" cy="499252"/>
            </a:xfrm>
            <a:prstGeom prst="ellipse">
              <a:avLst/>
            </a:prstGeom>
            <a:solidFill>
              <a:srgbClr val="F4B065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35">
              <a:extLst>
                <a:ext uri="{FF2B5EF4-FFF2-40B4-BE49-F238E27FC236}">
                  <a16:creationId xmlns:a16="http://schemas.microsoft.com/office/drawing/2014/main" id="{CDBD25FB-8C5C-ADAB-826A-770E3117B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38" y="4981747"/>
              <a:ext cx="486554" cy="499252"/>
            </a:xfrm>
            <a:prstGeom prst="ellipse">
              <a:avLst/>
            </a:prstGeom>
            <a:solidFill>
              <a:srgbClr val="FDE260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750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信诺\2021\2021展会\0-主视觉\PPT-1.jpg">
            <a:extLst>
              <a:ext uri="{FF2B5EF4-FFF2-40B4-BE49-F238E27FC236}">
                <a16:creationId xmlns:a16="http://schemas.microsoft.com/office/drawing/2014/main" id="{5D1E4C7E-1C38-7903-2CCB-3140DDAF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202160" cy="609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4">
                  <a:lumMod val="20000"/>
                  <a:lumOff val="80000"/>
                </a:schemeClr>
              </a:gs>
              <a:gs pos="100000">
                <a:srgbClr val="F5AC95"/>
              </a:gs>
            </a:gsLst>
            <a:lin ang="18900000" scaled="1"/>
            <a:tileRect/>
          </a:gradFill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2FB258C-1166-8960-4A32-F23E477E5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119A4724-60A1-C0BE-35C2-840F9438009A}"/>
              </a:ext>
            </a:extLst>
          </p:cNvPr>
          <p:cNvSpPr txBox="1">
            <a:spLocks/>
          </p:cNvSpPr>
          <p:nvPr/>
        </p:nvSpPr>
        <p:spPr>
          <a:xfrm>
            <a:off x="4365402" y="-158588"/>
            <a:ext cx="7129312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编制过程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BB41A7-220D-E4A1-1B3F-6D9F481562CE}"/>
              </a:ext>
            </a:extLst>
          </p:cNvPr>
          <p:cNvSpPr txBox="1"/>
          <p:nvPr/>
        </p:nvSpPr>
        <p:spPr>
          <a:xfrm>
            <a:off x="1113103" y="1352531"/>
            <a:ext cx="3685400" cy="26218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4">
                  <a:lumMod val="20000"/>
                  <a:lumOff val="80000"/>
                </a:schemeClr>
              </a:gs>
              <a:gs pos="100000">
                <a:srgbClr val="F5AC95"/>
              </a:gs>
            </a:gsLst>
            <a:lin ang="189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321469" indent="-321469" defTabSz="822960">
              <a:lnSpc>
                <a:spcPct val="120000"/>
              </a:lnSpc>
              <a:spcBef>
                <a:spcPct val="50000"/>
              </a:spcBef>
              <a:buClr>
                <a:srgbClr val="EA5B2C"/>
              </a:buClr>
              <a:buFont typeface="Wingdings" pitchFamily="2" charset="2"/>
              <a:buChar char="l"/>
              <a:defRPr kern="0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>
              <a:sym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dirty="0">
                <a:sym typeface="微软雅黑" pitchFamily="34" charset="-122"/>
              </a:rPr>
              <a:t>立足行业发展实际，适应城轨交通发展和技术进步需要</a:t>
            </a:r>
            <a:endParaRPr lang="en-US" altLang="zh-CN" dirty="0">
              <a:sym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dirty="0">
                <a:sym typeface="微软雅黑" pitchFamily="34" charset="-122"/>
              </a:rPr>
              <a:t>强化工匠精神和敬业精神</a:t>
            </a:r>
            <a:endParaRPr lang="en-US" altLang="zh-CN" dirty="0">
              <a:sym typeface="微软雅黑" pitchFamily="34" charset="-122"/>
            </a:endParaRPr>
          </a:p>
          <a:p>
            <a:pPr>
              <a:spcBef>
                <a:spcPts val="600"/>
              </a:spcBef>
            </a:pPr>
            <a:r>
              <a:rPr lang="zh-CN" altLang="en-US" dirty="0">
                <a:sym typeface="微软雅黑" pitchFamily="34" charset="-122"/>
              </a:rPr>
              <a:t>建立以职业活动为导向、以职业能力为核心的行业职业技能标准体系（行业规范）。</a:t>
            </a:r>
            <a:endParaRPr lang="en-US" altLang="zh-CN" dirty="0">
              <a:sym typeface="微软雅黑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98168D-469E-91D2-55ED-71AB14345BD3}"/>
              </a:ext>
            </a:extLst>
          </p:cNvPr>
          <p:cNvSpPr txBox="1"/>
          <p:nvPr/>
        </p:nvSpPr>
        <p:spPr>
          <a:xfrm>
            <a:off x="4865614" y="1358488"/>
            <a:ext cx="6778990" cy="8674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4">
                  <a:lumMod val="20000"/>
                  <a:lumOff val="80000"/>
                </a:schemeClr>
              </a:gs>
              <a:gs pos="100000">
                <a:srgbClr val="F5AC95"/>
              </a:gs>
            </a:gsLst>
            <a:lin ang="18900000" scaled="1"/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pPr marL="321469" indent="-321469" defTabSz="822960">
              <a:lnSpc>
                <a:spcPct val="120000"/>
              </a:lnSpc>
              <a:spcBef>
                <a:spcPct val="50000"/>
              </a:spcBef>
              <a:buClr>
                <a:srgbClr val="EA5B2C"/>
              </a:buClr>
              <a:buFont typeface="Wingdings" pitchFamily="2" charset="2"/>
              <a:buChar char="l"/>
              <a:defRPr/>
            </a:pPr>
            <a:endParaRPr lang="en-US" altLang="zh-CN" kern="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lvl="0" defTabSz="822960">
              <a:lnSpc>
                <a:spcPct val="120000"/>
              </a:lnSpc>
              <a:spcBef>
                <a:spcPct val="50000"/>
              </a:spcBef>
              <a:spcAft>
                <a:spcPts val="600"/>
              </a:spcAft>
              <a:buClr>
                <a:srgbClr val="1A5264"/>
              </a:buClr>
              <a:defRPr/>
            </a:pPr>
            <a:r>
              <a:rPr lang="zh-CN" altLang="en-US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整体性、等级性、规范性、实用性、可操作性。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6B2C2C-3498-133F-D5B4-61BA430D7626}"/>
              </a:ext>
            </a:extLst>
          </p:cNvPr>
          <p:cNvSpPr txBox="1"/>
          <p:nvPr/>
        </p:nvSpPr>
        <p:spPr>
          <a:xfrm>
            <a:off x="4865612" y="2403620"/>
            <a:ext cx="6778992" cy="15476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4">
                  <a:lumMod val="20000"/>
                  <a:lumOff val="80000"/>
                </a:schemeClr>
              </a:gs>
              <a:gs pos="100000">
                <a:srgbClr val="F5AC95"/>
              </a:gs>
            </a:gsLst>
            <a:lin ang="189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321469" indent="-321469" defTabSz="822960">
              <a:lnSpc>
                <a:spcPct val="120000"/>
              </a:lnSpc>
              <a:spcBef>
                <a:spcPct val="50000"/>
              </a:spcBef>
              <a:buClr>
                <a:srgbClr val="EA5B2C"/>
              </a:buClr>
              <a:buFont typeface="Wingdings" pitchFamily="2" charset="2"/>
              <a:buChar char="l"/>
              <a:defRPr kern="0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/>
          </a:p>
          <a:p>
            <a:pPr>
              <a:spcBef>
                <a:spcPts val="600"/>
              </a:spcBef>
            </a:pPr>
            <a:r>
              <a:rPr lang="zh-CN" altLang="en-US" dirty="0"/>
              <a:t>编写专家组按照职业标准编制启动会确定的进度、框架结构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zh-CN" altLang="en-US" dirty="0"/>
              <a:t>结合职业调查和职业分析的结果，编写“三标”初稿、初审稿、征求意见稿、终审稿、报批稿。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2CAFF3-311C-7F57-620C-A8001E4D8DFD}"/>
              </a:ext>
            </a:extLst>
          </p:cNvPr>
          <p:cNvSpPr txBox="1"/>
          <p:nvPr/>
        </p:nvSpPr>
        <p:spPr>
          <a:xfrm>
            <a:off x="1113103" y="4053003"/>
            <a:ext cx="10531501" cy="18092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4">
                  <a:lumMod val="20000"/>
                  <a:lumOff val="80000"/>
                </a:schemeClr>
              </a:gs>
              <a:gs pos="100000">
                <a:srgbClr val="F5AC95"/>
              </a:gs>
            </a:gsLst>
            <a:lin ang="189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321469" indent="-321469" defTabSz="822960">
              <a:lnSpc>
                <a:spcPct val="120000"/>
              </a:lnSpc>
              <a:spcBef>
                <a:spcPct val="50000"/>
              </a:spcBef>
              <a:buClr>
                <a:srgbClr val="EA5B2C"/>
              </a:buClr>
              <a:buFont typeface="Wingdings" pitchFamily="2" charset="2"/>
              <a:buChar char="l"/>
              <a:defRPr kern="0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/>
              <a:t>督促指导：协会培训部发挥人才培养交流平台作用，统筹规划、组织协调、指导推动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/>
              <a:t>顶层设计：各参编单位编写组成员，要包括方法专家、内容专家和实际工作专家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/>
              <a:t>关口前移：各参编单位明确联系人，负责标准开发全过程的协调、进度控制、质量把关</a:t>
            </a:r>
            <a:endParaRPr lang="en-US" altLang="zh-CN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3D2881A-FD97-060C-DA5C-8185DBF000E2}"/>
              </a:ext>
            </a:extLst>
          </p:cNvPr>
          <p:cNvSpPr/>
          <p:nvPr/>
        </p:nvSpPr>
        <p:spPr>
          <a:xfrm>
            <a:off x="1294702" y="1195811"/>
            <a:ext cx="1409350" cy="511728"/>
          </a:xfrm>
          <a:prstGeom prst="roundRect">
            <a:avLst/>
          </a:prstGeom>
          <a:solidFill>
            <a:srgbClr val="E06A2E"/>
          </a:solidFill>
          <a:ln>
            <a:solidFill>
              <a:srgbClr val="E97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指导思想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CFC6DF3-2570-41D4-34A2-27901E178C1A}"/>
              </a:ext>
            </a:extLst>
          </p:cNvPr>
          <p:cNvSpPr/>
          <p:nvPr/>
        </p:nvSpPr>
        <p:spPr>
          <a:xfrm>
            <a:off x="5112020" y="1205514"/>
            <a:ext cx="1409350" cy="511728"/>
          </a:xfrm>
          <a:prstGeom prst="roundRect">
            <a:avLst/>
          </a:prstGeom>
          <a:solidFill>
            <a:srgbClr val="E06A2E"/>
          </a:solidFill>
          <a:ln>
            <a:solidFill>
              <a:srgbClr val="E97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编制原则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EC6C9CE-DACD-00DA-5D59-EF3C672BF863}"/>
              </a:ext>
            </a:extLst>
          </p:cNvPr>
          <p:cNvSpPr/>
          <p:nvPr/>
        </p:nvSpPr>
        <p:spPr>
          <a:xfrm>
            <a:off x="5112020" y="2249401"/>
            <a:ext cx="1409350" cy="511728"/>
          </a:xfrm>
          <a:prstGeom prst="roundRect">
            <a:avLst/>
          </a:prstGeom>
          <a:solidFill>
            <a:srgbClr val="E06A2E"/>
          </a:solidFill>
          <a:ln>
            <a:solidFill>
              <a:srgbClr val="E97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进度安排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3E2D9D3-A194-F041-D56C-F1AB3AF2DBBA}"/>
              </a:ext>
            </a:extLst>
          </p:cNvPr>
          <p:cNvSpPr/>
          <p:nvPr/>
        </p:nvSpPr>
        <p:spPr>
          <a:xfrm>
            <a:off x="1294702" y="3940502"/>
            <a:ext cx="1409350" cy="511728"/>
          </a:xfrm>
          <a:prstGeom prst="roundRect">
            <a:avLst/>
          </a:prstGeom>
          <a:solidFill>
            <a:srgbClr val="E06A2E"/>
          </a:solidFill>
          <a:ln>
            <a:solidFill>
              <a:srgbClr val="E97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保障措施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225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772657"/>
            <a:ext cx="12202160" cy="609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 w="12700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1954157-E3DF-8210-D86A-4BA233A3CFFA}"/>
              </a:ext>
            </a:extLst>
          </p:cNvPr>
          <p:cNvSpPr txBox="1">
            <a:spLocks/>
          </p:cNvSpPr>
          <p:nvPr/>
        </p:nvSpPr>
        <p:spPr>
          <a:xfrm>
            <a:off x="6271675" y="-231330"/>
            <a:ext cx="5175578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编制过程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3024E39-7FEC-AD31-66E1-F9FB627AC645}"/>
              </a:ext>
            </a:extLst>
          </p:cNvPr>
          <p:cNvSpPr txBox="1"/>
          <p:nvPr/>
        </p:nvSpPr>
        <p:spPr>
          <a:xfrm>
            <a:off x="6090920" y="821895"/>
            <a:ext cx="3355954" cy="14690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 w="12700">
            <a:solidFill>
              <a:srgbClr val="E97832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8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、编写工作组召开预审阶段工作会议。</a:t>
            </a:r>
            <a:endParaRPr lang="en-US" altLang="zh-CN" dirty="0"/>
          </a:p>
          <a:p>
            <a:pPr>
              <a:lnSpc>
                <a:spcPts val="22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、汇报“三标”编制完成进展。</a:t>
            </a:r>
            <a:endParaRPr lang="en-US" altLang="zh-CN" dirty="0"/>
          </a:p>
          <a:p>
            <a:pPr>
              <a:lnSpc>
                <a:spcPts val="22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、讨论初稿遇到问题的解决方案。</a:t>
            </a:r>
            <a:endParaRPr lang="en-US" altLang="zh-CN" dirty="0"/>
          </a:p>
          <a:p>
            <a:pPr>
              <a:lnSpc>
                <a:spcPts val="22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、统一各专业初稿修订细节。</a:t>
            </a:r>
            <a:endParaRPr lang="en-US" altLang="zh-CN" dirty="0"/>
          </a:p>
          <a:p>
            <a:pPr>
              <a:lnSpc>
                <a:spcPts val="2200"/>
              </a:lnSpc>
              <a:spcAft>
                <a:spcPts val="1800"/>
              </a:spcAft>
            </a:pPr>
            <a:r>
              <a:rPr lang="en-US" altLang="zh-CN" dirty="0"/>
              <a:t>5</a:t>
            </a:r>
            <a:r>
              <a:rPr lang="zh-CN" altLang="en-US" dirty="0"/>
              <a:t>、确定预审阶段方式、方法、步骤。</a:t>
            </a:r>
            <a:endParaRPr lang="en-US" altLang="zh-CN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2E3AC83-9906-B2D4-4580-FCB08F924EED}"/>
              </a:ext>
            </a:extLst>
          </p:cNvPr>
          <p:cNvSpPr txBox="1"/>
          <p:nvPr/>
        </p:nvSpPr>
        <p:spPr>
          <a:xfrm>
            <a:off x="680194" y="3843056"/>
            <a:ext cx="5664950" cy="14754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 w="12700">
            <a:solidFill>
              <a:srgbClr val="E97832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8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、协会发出编制工作邀请函。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京港地铁牵头成都、西安、青岛、武汉、重庆、大连、苏州各城市地铁公司、苏州高新有轨电车集团有限公司、南京铁道职业技术学院、河北轨道运输职业技术学院组成工作团队，制定工作方案，并征求各成员单位的意见，启动编制工作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F6B6265-84FD-FFE9-EC05-9B32A3AD108F}"/>
              </a:ext>
            </a:extLst>
          </p:cNvPr>
          <p:cNvSpPr txBox="1"/>
          <p:nvPr/>
        </p:nvSpPr>
        <p:spPr>
          <a:xfrm>
            <a:off x="2600617" y="815448"/>
            <a:ext cx="3358356" cy="14754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 w="12700">
            <a:solidFill>
              <a:srgbClr val="E97832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、在北京召开编制工作会议。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8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、成都、西安、青岛、武汉、重庆、大连、苏州各城市地铁公司、苏州高新有轨电车集团有限公司汇报职业技能标准初稿完成工作。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9660281-7055-B22B-64AA-FE0B9FA85966}"/>
              </a:ext>
            </a:extLst>
          </p:cNvPr>
          <p:cNvSpPr txBox="1"/>
          <p:nvPr/>
        </p:nvSpPr>
        <p:spPr>
          <a:xfrm>
            <a:off x="6774169" y="3855281"/>
            <a:ext cx="4209457" cy="18345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</a:gsLst>
            <a:lin ang="18900000" scaled="1"/>
          </a:gradFill>
          <a:ln w="12700">
            <a:solidFill>
              <a:srgbClr val="E97832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800"/>
              </a:lnSpc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2022.07.15</a:t>
            </a:r>
            <a:r>
              <a:rPr lang="zh-CN" altLang="en-US" dirty="0"/>
              <a:t>召开通信检修工“三标”专家评审终审会议。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2022.08.30</a:t>
            </a:r>
            <a:r>
              <a:rPr lang="zh-CN" altLang="en-US" dirty="0"/>
              <a:t>召开土建维修工“三标”专家评审终审会议。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2022.09.09</a:t>
            </a:r>
            <a:r>
              <a:rPr lang="zh-CN" altLang="en-US" dirty="0"/>
              <a:t>召开通信检修工“三标”专家评审终审会议。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2022.09.16</a:t>
            </a:r>
            <a:r>
              <a:rPr lang="zh-CN" altLang="en-US" dirty="0"/>
              <a:t>召开行车调度员“三标”专家评审终审会议。</a:t>
            </a:r>
            <a:endParaRPr lang="en-US" altLang="zh-CN" dirty="0"/>
          </a:p>
          <a:p>
            <a:r>
              <a:rPr lang="en-US" altLang="zh-CN" dirty="0"/>
              <a:t>      ………..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8255E2A8-93F1-89C2-C415-B1961CAD92CA}"/>
              </a:ext>
            </a:extLst>
          </p:cNvPr>
          <p:cNvCxnSpPr>
            <a:cxnSpLocks/>
          </p:cNvCxnSpPr>
          <p:nvPr/>
        </p:nvCxnSpPr>
        <p:spPr>
          <a:xfrm flipV="1">
            <a:off x="1593219" y="3039661"/>
            <a:ext cx="8758417" cy="29284"/>
          </a:xfrm>
          <a:prstGeom prst="line">
            <a:avLst/>
          </a:prstGeom>
          <a:ln w="38100">
            <a:solidFill>
              <a:srgbClr val="E9783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EAFBB18-92B2-6B2C-FD85-FD6C0D1FEBBD}"/>
              </a:ext>
            </a:extLst>
          </p:cNvPr>
          <p:cNvGrpSpPr>
            <a:grpSpLocks/>
          </p:cNvGrpSpPr>
          <p:nvPr/>
        </p:nvGrpSpPr>
        <p:grpSpPr bwMode="auto">
          <a:xfrm>
            <a:off x="2242868" y="2522450"/>
            <a:ext cx="1223001" cy="1062833"/>
            <a:chOff x="2737708" y="1238432"/>
            <a:chExt cx="1598796" cy="1598796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813089D-DF16-3E4C-2046-F860F7CAC1DA}"/>
                </a:ext>
              </a:extLst>
            </p:cNvPr>
            <p:cNvSpPr/>
            <p:nvPr/>
          </p:nvSpPr>
          <p:spPr bwMode="auto">
            <a:xfrm>
              <a:off x="2737708" y="1238432"/>
              <a:ext cx="1598796" cy="1598796"/>
            </a:xfrm>
            <a:custGeom>
              <a:avLst/>
              <a:gdLst>
                <a:gd name="T0" fmla="*/ 349 w 5740"/>
                <a:gd name="T1" fmla="*/ 2236 h 5740"/>
                <a:gd name="T2" fmla="*/ 2236 w 5740"/>
                <a:gd name="T3" fmla="*/ 349 h 5740"/>
                <a:gd name="T4" fmla="*/ 3504 w 5740"/>
                <a:gd name="T5" fmla="*/ 349 h 5740"/>
                <a:gd name="T6" fmla="*/ 5391 w 5740"/>
                <a:gd name="T7" fmla="*/ 2236 h 5740"/>
                <a:gd name="T8" fmla="*/ 5391 w 5740"/>
                <a:gd name="T9" fmla="*/ 3504 h 5740"/>
                <a:gd name="T10" fmla="*/ 3504 w 5740"/>
                <a:gd name="T11" fmla="*/ 5391 h 5740"/>
                <a:gd name="T12" fmla="*/ 2236 w 5740"/>
                <a:gd name="T13" fmla="*/ 5391 h 5740"/>
                <a:gd name="T14" fmla="*/ 349 w 5740"/>
                <a:gd name="T15" fmla="*/ 3504 h 5740"/>
                <a:gd name="T16" fmla="*/ 349 w 5740"/>
                <a:gd name="T17" fmla="*/ 2236 h 5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40" h="5740">
                  <a:moveTo>
                    <a:pt x="349" y="2236"/>
                  </a:moveTo>
                  <a:lnTo>
                    <a:pt x="2236" y="349"/>
                  </a:lnTo>
                  <a:cubicBezTo>
                    <a:pt x="2584" y="0"/>
                    <a:pt x="3155" y="0"/>
                    <a:pt x="3504" y="349"/>
                  </a:cubicBezTo>
                  <a:lnTo>
                    <a:pt x="5391" y="2236"/>
                  </a:lnTo>
                  <a:cubicBezTo>
                    <a:pt x="5740" y="2584"/>
                    <a:pt x="5740" y="3155"/>
                    <a:pt x="5391" y="3504"/>
                  </a:cubicBezTo>
                  <a:lnTo>
                    <a:pt x="3504" y="5391"/>
                  </a:lnTo>
                  <a:cubicBezTo>
                    <a:pt x="3155" y="5740"/>
                    <a:pt x="2584" y="5740"/>
                    <a:pt x="2236" y="5391"/>
                  </a:cubicBezTo>
                  <a:lnTo>
                    <a:pt x="349" y="3504"/>
                  </a:lnTo>
                  <a:cubicBezTo>
                    <a:pt x="0" y="3155"/>
                    <a:pt x="0" y="2584"/>
                    <a:pt x="349" y="2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solidFill>
                <a:schemeClr val="bg1"/>
              </a:solidFill>
            </a:ln>
            <a:effectLst>
              <a:outerShdw blurRad="635000" dist="762000" dir="7800000" sx="88000" sy="88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15CD519D-0F12-9518-3B93-F7CA31757C5C}"/>
                </a:ext>
              </a:extLst>
            </p:cNvPr>
            <p:cNvSpPr/>
            <p:nvPr/>
          </p:nvSpPr>
          <p:spPr bwMode="auto">
            <a:xfrm>
              <a:off x="2931405" y="1432129"/>
              <a:ext cx="1211402" cy="1211402"/>
            </a:xfrm>
            <a:custGeom>
              <a:avLst/>
              <a:gdLst>
                <a:gd name="T0" fmla="*/ 349 w 5740"/>
                <a:gd name="T1" fmla="*/ 2236 h 5740"/>
                <a:gd name="T2" fmla="*/ 2236 w 5740"/>
                <a:gd name="T3" fmla="*/ 349 h 5740"/>
                <a:gd name="T4" fmla="*/ 3504 w 5740"/>
                <a:gd name="T5" fmla="*/ 349 h 5740"/>
                <a:gd name="T6" fmla="*/ 5391 w 5740"/>
                <a:gd name="T7" fmla="*/ 2236 h 5740"/>
                <a:gd name="T8" fmla="*/ 5391 w 5740"/>
                <a:gd name="T9" fmla="*/ 3504 h 5740"/>
                <a:gd name="T10" fmla="*/ 3504 w 5740"/>
                <a:gd name="T11" fmla="*/ 5391 h 5740"/>
                <a:gd name="T12" fmla="*/ 2236 w 5740"/>
                <a:gd name="T13" fmla="*/ 5391 h 5740"/>
                <a:gd name="T14" fmla="*/ 349 w 5740"/>
                <a:gd name="T15" fmla="*/ 3504 h 5740"/>
                <a:gd name="T16" fmla="*/ 349 w 5740"/>
                <a:gd name="T17" fmla="*/ 2236 h 5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40" h="5740">
                  <a:moveTo>
                    <a:pt x="349" y="2236"/>
                  </a:moveTo>
                  <a:lnTo>
                    <a:pt x="2236" y="349"/>
                  </a:lnTo>
                  <a:cubicBezTo>
                    <a:pt x="2584" y="0"/>
                    <a:pt x="3155" y="0"/>
                    <a:pt x="3504" y="349"/>
                  </a:cubicBezTo>
                  <a:lnTo>
                    <a:pt x="5391" y="2236"/>
                  </a:lnTo>
                  <a:cubicBezTo>
                    <a:pt x="5740" y="2584"/>
                    <a:pt x="5740" y="3155"/>
                    <a:pt x="5391" y="3504"/>
                  </a:cubicBezTo>
                  <a:lnTo>
                    <a:pt x="3504" y="5391"/>
                  </a:lnTo>
                  <a:cubicBezTo>
                    <a:pt x="3155" y="5740"/>
                    <a:pt x="2584" y="5740"/>
                    <a:pt x="2236" y="5391"/>
                  </a:cubicBezTo>
                  <a:lnTo>
                    <a:pt x="349" y="3504"/>
                  </a:lnTo>
                  <a:cubicBezTo>
                    <a:pt x="0" y="3155"/>
                    <a:pt x="0" y="2584"/>
                    <a:pt x="349" y="2236"/>
                  </a:cubicBezTo>
                  <a:close/>
                </a:path>
              </a:pathLst>
            </a:custGeom>
            <a:solidFill>
              <a:srgbClr val="E06A2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defRPr/>
              </a:pPr>
              <a:endParaRPr lang="zh-CN" altLang="en-US" sz="1015" noProof="1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F5AE3477-9448-35E6-71DD-AA0371E8DD3D}"/>
              </a:ext>
            </a:extLst>
          </p:cNvPr>
          <p:cNvSpPr txBox="1"/>
          <p:nvPr/>
        </p:nvSpPr>
        <p:spPr>
          <a:xfrm>
            <a:off x="2555859" y="2807335"/>
            <a:ext cx="66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2021.07.22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6025778-7439-2E27-0AF1-36A0E162EB52}"/>
              </a:ext>
            </a:extLst>
          </p:cNvPr>
          <p:cNvGrpSpPr/>
          <p:nvPr/>
        </p:nvGrpSpPr>
        <p:grpSpPr>
          <a:xfrm>
            <a:off x="4175541" y="2522451"/>
            <a:ext cx="1132446" cy="1062833"/>
            <a:chOff x="2812567" y="1766306"/>
            <a:chExt cx="1132446" cy="1062833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AF7E56A-2186-4EA2-3AEB-8C1CC7625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567" y="1766306"/>
              <a:ext cx="1132446" cy="1062833"/>
              <a:chOff x="2737708" y="1238432"/>
              <a:chExt cx="1598796" cy="1598796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A7DE60B2-8318-E0FC-3BE1-94EC6670EC18}"/>
                  </a:ext>
                </a:extLst>
              </p:cNvPr>
              <p:cNvSpPr/>
              <p:nvPr/>
            </p:nvSpPr>
            <p:spPr bwMode="auto">
              <a:xfrm>
                <a:off x="2737708" y="1238432"/>
                <a:ext cx="1598796" cy="1598796"/>
              </a:xfrm>
              <a:custGeom>
                <a:avLst/>
                <a:gdLst>
                  <a:gd name="T0" fmla="*/ 349 w 5740"/>
                  <a:gd name="T1" fmla="*/ 2236 h 5740"/>
                  <a:gd name="T2" fmla="*/ 2236 w 5740"/>
                  <a:gd name="T3" fmla="*/ 349 h 5740"/>
                  <a:gd name="T4" fmla="*/ 3504 w 5740"/>
                  <a:gd name="T5" fmla="*/ 349 h 5740"/>
                  <a:gd name="T6" fmla="*/ 5391 w 5740"/>
                  <a:gd name="T7" fmla="*/ 2236 h 5740"/>
                  <a:gd name="T8" fmla="*/ 5391 w 5740"/>
                  <a:gd name="T9" fmla="*/ 3504 h 5740"/>
                  <a:gd name="T10" fmla="*/ 3504 w 5740"/>
                  <a:gd name="T11" fmla="*/ 5391 h 5740"/>
                  <a:gd name="T12" fmla="*/ 2236 w 5740"/>
                  <a:gd name="T13" fmla="*/ 5391 h 5740"/>
                  <a:gd name="T14" fmla="*/ 349 w 5740"/>
                  <a:gd name="T15" fmla="*/ 3504 h 5740"/>
                  <a:gd name="T16" fmla="*/ 349 w 5740"/>
                  <a:gd name="T17" fmla="*/ 2236 h 5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40" h="5740">
                    <a:moveTo>
                      <a:pt x="349" y="2236"/>
                    </a:moveTo>
                    <a:lnTo>
                      <a:pt x="2236" y="349"/>
                    </a:lnTo>
                    <a:cubicBezTo>
                      <a:pt x="2584" y="0"/>
                      <a:pt x="3155" y="0"/>
                      <a:pt x="3504" y="349"/>
                    </a:cubicBezTo>
                    <a:lnTo>
                      <a:pt x="5391" y="2236"/>
                    </a:lnTo>
                    <a:cubicBezTo>
                      <a:pt x="5740" y="2584"/>
                      <a:pt x="5740" y="3155"/>
                      <a:pt x="5391" y="3504"/>
                    </a:cubicBezTo>
                    <a:lnTo>
                      <a:pt x="3504" y="5391"/>
                    </a:lnTo>
                    <a:cubicBezTo>
                      <a:pt x="3155" y="5740"/>
                      <a:pt x="2584" y="5740"/>
                      <a:pt x="2236" y="5391"/>
                    </a:cubicBezTo>
                    <a:lnTo>
                      <a:pt x="349" y="3504"/>
                    </a:lnTo>
                    <a:cubicBezTo>
                      <a:pt x="0" y="3155"/>
                      <a:pt x="0" y="2584"/>
                      <a:pt x="349" y="2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solidFill>
                  <a:schemeClr val="bg1"/>
                </a:solidFill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fontAlgn="auto" hangingPunct="1">
                  <a:defRPr/>
                </a:pPr>
                <a:endParaRPr lang="zh-CN" altLang="en-US" sz="1015" noProof="1"/>
              </a:p>
            </p:txBody>
          </p:sp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94E915EB-8E43-1EB6-6628-DF38494524F1}"/>
                  </a:ext>
                </a:extLst>
              </p:cNvPr>
              <p:cNvSpPr/>
              <p:nvPr/>
            </p:nvSpPr>
            <p:spPr bwMode="auto">
              <a:xfrm>
                <a:off x="2931405" y="1432129"/>
                <a:ext cx="1211402" cy="1211402"/>
              </a:xfrm>
              <a:custGeom>
                <a:avLst/>
                <a:gdLst>
                  <a:gd name="T0" fmla="*/ 349 w 5740"/>
                  <a:gd name="T1" fmla="*/ 2236 h 5740"/>
                  <a:gd name="T2" fmla="*/ 2236 w 5740"/>
                  <a:gd name="T3" fmla="*/ 349 h 5740"/>
                  <a:gd name="T4" fmla="*/ 3504 w 5740"/>
                  <a:gd name="T5" fmla="*/ 349 h 5740"/>
                  <a:gd name="T6" fmla="*/ 5391 w 5740"/>
                  <a:gd name="T7" fmla="*/ 2236 h 5740"/>
                  <a:gd name="T8" fmla="*/ 5391 w 5740"/>
                  <a:gd name="T9" fmla="*/ 3504 h 5740"/>
                  <a:gd name="T10" fmla="*/ 3504 w 5740"/>
                  <a:gd name="T11" fmla="*/ 5391 h 5740"/>
                  <a:gd name="T12" fmla="*/ 2236 w 5740"/>
                  <a:gd name="T13" fmla="*/ 5391 h 5740"/>
                  <a:gd name="T14" fmla="*/ 349 w 5740"/>
                  <a:gd name="T15" fmla="*/ 3504 h 5740"/>
                  <a:gd name="T16" fmla="*/ 349 w 5740"/>
                  <a:gd name="T17" fmla="*/ 2236 h 5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40" h="5740">
                    <a:moveTo>
                      <a:pt x="349" y="2236"/>
                    </a:moveTo>
                    <a:lnTo>
                      <a:pt x="2236" y="349"/>
                    </a:lnTo>
                    <a:cubicBezTo>
                      <a:pt x="2584" y="0"/>
                      <a:pt x="3155" y="0"/>
                      <a:pt x="3504" y="349"/>
                    </a:cubicBezTo>
                    <a:lnTo>
                      <a:pt x="5391" y="2236"/>
                    </a:lnTo>
                    <a:cubicBezTo>
                      <a:pt x="5740" y="2584"/>
                      <a:pt x="5740" y="3155"/>
                      <a:pt x="5391" y="3504"/>
                    </a:cubicBezTo>
                    <a:lnTo>
                      <a:pt x="3504" y="5391"/>
                    </a:lnTo>
                    <a:cubicBezTo>
                      <a:pt x="3155" y="5740"/>
                      <a:pt x="2584" y="5740"/>
                      <a:pt x="2236" y="5391"/>
                    </a:cubicBezTo>
                    <a:lnTo>
                      <a:pt x="349" y="3504"/>
                    </a:lnTo>
                    <a:cubicBezTo>
                      <a:pt x="0" y="3155"/>
                      <a:pt x="0" y="2584"/>
                      <a:pt x="349" y="2236"/>
                    </a:cubicBezTo>
                    <a:close/>
                  </a:path>
                </a:pathLst>
              </a:custGeom>
              <a:solidFill>
                <a:srgbClr val="E06A2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fontAlgn="auto" hangingPunct="1">
                  <a:defRPr/>
                </a:pPr>
                <a:endParaRPr lang="zh-CN" altLang="en-US" sz="1015" noProof="1"/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B7E72E9-B641-0435-9372-05FED9327395}"/>
                </a:ext>
              </a:extLst>
            </p:cNvPr>
            <p:cNvSpPr txBox="1"/>
            <p:nvPr/>
          </p:nvSpPr>
          <p:spPr>
            <a:xfrm>
              <a:off x="3054185" y="2036111"/>
              <a:ext cx="69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B30427B-B456-E79E-4838-96148D1FFEDB}"/>
              </a:ext>
            </a:extLst>
          </p:cNvPr>
          <p:cNvGrpSpPr/>
          <p:nvPr/>
        </p:nvGrpSpPr>
        <p:grpSpPr>
          <a:xfrm>
            <a:off x="6211284" y="2508244"/>
            <a:ext cx="1132446" cy="1062833"/>
            <a:chOff x="3028111" y="1759629"/>
            <a:chExt cx="1132446" cy="1062833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033B57C9-2442-17D6-9869-57B88F677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8111" y="1759629"/>
              <a:ext cx="1132446" cy="1062833"/>
              <a:chOff x="3042015" y="1228388"/>
              <a:chExt cx="1598796" cy="1598796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2B9FDB4B-8D37-261F-1DDD-83FC2D7CA9E1}"/>
                  </a:ext>
                </a:extLst>
              </p:cNvPr>
              <p:cNvSpPr/>
              <p:nvPr/>
            </p:nvSpPr>
            <p:spPr bwMode="auto">
              <a:xfrm>
                <a:off x="3042015" y="1228388"/>
                <a:ext cx="1598796" cy="1598796"/>
              </a:xfrm>
              <a:custGeom>
                <a:avLst/>
                <a:gdLst>
                  <a:gd name="T0" fmla="*/ 349 w 5740"/>
                  <a:gd name="T1" fmla="*/ 2236 h 5740"/>
                  <a:gd name="T2" fmla="*/ 2236 w 5740"/>
                  <a:gd name="T3" fmla="*/ 349 h 5740"/>
                  <a:gd name="T4" fmla="*/ 3504 w 5740"/>
                  <a:gd name="T5" fmla="*/ 349 h 5740"/>
                  <a:gd name="T6" fmla="*/ 5391 w 5740"/>
                  <a:gd name="T7" fmla="*/ 2236 h 5740"/>
                  <a:gd name="T8" fmla="*/ 5391 w 5740"/>
                  <a:gd name="T9" fmla="*/ 3504 h 5740"/>
                  <a:gd name="T10" fmla="*/ 3504 w 5740"/>
                  <a:gd name="T11" fmla="*/ 5391 h 5740"/>
                  <a:gd name="T12" fmla="*/ 2236 w 5740"/>
                  <a:gd name="T13" fmla="*/ 5391 h 5740"/>
                  <a:gd name="T14" fmla="*/ 349 w 5740"/>
                  <a:gd name="T15" fmla="*/ 3504 h 5740"/>
                  <a:gd name="T16" fmla="*/ 349 w 5740"/>
                  <a:gd name="T17" fmla="*/ 2236 h 5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40" h="5740">
                    <a:moveTo>
                      <a:pt x="349" y="2236"/>
                    </a:moveTo>
                    <a:lnTo>
                      <a:pt x="2236" y="349"/>
                    </a:lnTo>
                    <a:cubicBezTo>
                      <a:pt x="2584" y="0"/>
                      <a:pt x="3155" y="0"/>
                      <a:pt x="3504" y="349"/>
                    </a:cubicBezTo>
                    <a:lnTo>
                      <a:pt x="5391" y="2236"/>
                    </a:lnTo>
                    <a:cubicBezTo>
                      <a:pt x="5740" y="2584"/>
                      <a:pt x="5740" y="3155"/>
                      <a:pt x="5391" y="3504"/>
                    </a:cubicBezTo>
                    <a:lnTo>
                      <a:pt x="3504" y="5391"/>
                    </a:lnTo>
                    <a:cubicBezTo>
                      <a:pt x="3155" y="5740"/>
                      <a:pt x="2584" y="5740"/>
                      <a:pt x="2236" y="5391"/>
                    </a:cubicBezTo>
                    <a:lnTo>
                      <a:pt x="349" y="3504"/>
                    </a:lnTo>
                    <a:cubicBezTo>
                      <a:pt x="0" y="3155"/>
                      <a:pt x="0" y="2584"/>
                      <a:pt x="349" y="2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solidFill>
                  <a:schemeClr val="bg1"/>
                </a:solidFill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fontAlgn="auto" hangingPunct="1">
                  <a:defRPr/>
                </a:pPr>
                <a:endParaRPr lang="zh-CN" altLang="en-US" sz="1015" noProof="1"/>
              </a:p>
            </p:txBody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D06C4904-FF34-43EB-63FB-4DB535F172D9}"/>
                  </a:ext>
                </a:extLst>
              </p:cNvPr>
              <p:cNvSpPr/>
              <p:nvPr/>
            </p:nvSpPr>
            <p:spPr bwMode="auto">
              <a:xfrm>
                <a:off x="3230999" y="1422083"/>
                <a:ext cx="1211402" cy="1211402"/>
              </a:xfrm>
              <a:custGeom>
                <a:avLst/>
                <a:gdLst>
                  <a:gd name="T0" fmla="*/ 349 w 5740"/>
                  <a:gd name="T1" fmla="*/ 2236 h 5740"/>
                  <a:gd name="T2" fmla="*/ 2236 w 5740"/>
                  <a:gd name="T3" fmla="*/ 349 h 5740"/>
                  <a:gd name="T4" fmla="*/ 3504 w 5740"/>
                  <a:gd name="T5" fmla="*/ 349 h 5740"/>
                  <a:gd name="T6" fmla="*/ 5391 w 5740"/>
                  <a:gd name="T7" fmla="*/ 2236 h 5740"/>
                  <a:gd name="T8" fmla="*/ 5391 w 5740"/>
                  <a:gd name="T9" fmla="*/ 3504 h 5740"/>
                  <a:gd name="T10" fmla="*/ 3504 w 5740"/>
                  <a:gd name="T11" fmla="*/ 5391 h 5740"/>
                  <a:gd name="T12" fmla="*/ 2236 w 5740"/>
                  <a:gd name="T13" fmla="*/ 5391 h 5740"/>
                  <a:gd name="T14" fmla="*/ 349 w 5740"/>
                  <a:gd name="T15" fmla="*/ 3504 h 5740"/>
                  <a:gd name="T16" fmla="*/ 349 w 5740"/>
                  <a:gd name="T17" fmla="*/ 2236 h 5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40" h="5740">
                    <a:moveTo>
                      <a:pt x="349" y="2236"/>
                    </a:moveTo>
                    <a:lnTo>
                      <a:pt x="2236" y="349"/>
                    </a:lnTo>
                    <a:cubicBezTo>
                      <a:pt x="2584" y="0"/>
                      <a:pt x="3155" y="0"/>
                      <a:pt x="3504" y="349"/>
                    </a:cubicBezTo>
                    <a:lnTo>
                      <a:pt x="5391" y="2236"/>
                    </a:lnTo>
                    <a:cubicBezTo>
                      <a:pt x="5740" y="2584"/>
                      <a:pt x="5740" y="3155"/>
                      <a:pt x="5391" y="3504"/>
                    </a:cubicBezTo>
                    <a:lnTo>
                      <a:pt x="3504" y="5391"/>
                    </a:lnTo>
                    <a:cubicBezTo>
                      <a:pt x="3155" y="5740"/>
                      <a:pt x="2584" y="5740"/>
                      <a:pt x="2236" y="5391"/>
                    </a:cubicBezTo>
                    <a:lnTo>
                      <a:pt x="349" y="3504"/>
                    </a:lnTo>
                    <a:cubicBezTo>
                      <a:pt x="0" y="3155"/>
                      <a:pt x="0" y="2584"/>
                      <a:pt x="349" y="2236"/>
                    </a:cubicBezTo>
                    <a:close/>
                  </a:path>
                </a:pathLst>
              </a:custGeom>
              <a:solidFill>
                <a:srgbClr val="E06A2E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fontAlgn="auto" hangingPunct="1">
                  <a:defRPr/>
                </a:pPr>
                <a:endParaRPr lang="zh-CN" altLang="en-US" sz="1015" noProof="1"/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ED75690-EE2E-2772-241A-D513A9662A1F}"/>
                </a:ext>
              </a:extLst>
            </p:cNvPr>
            <p:cNvSpPr txBox="1"/>
            <p:nvPr/>
          </p:nvSpPr>
          <p:spPr>
            <a:xfrm>
              <a:off x="3270226" y="2043641"/>
              <a:ext cx="698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2022.02.22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C070DFC4-80FE-DF72-B187-FA045F2009DB}"/>
              </a:ext>
            </a:extLst>
          </p:cNvPr>
          <p:cNvGrpSpPr/>
          <p:nvPr/>
        </p:nvGrpSpPr>
        <p:grpSpPr>
          <a:xfrm>
            <a:off x="8461721" y="2493915"/>
            <a:ext cx="1190882" cy="1062833"/>
            <a:chOff x="3056950" y="1727529"/>
            <a:chExt cx="1132446" cy="1062833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52885D63-8B10-C176-79C7-F6BEA92EB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6950" y="1727529"/>
              <a:ext cx="1132446" cy="1062833"/>
              <a:chOff x="3082729" y="1180100"/>
              <a:chExt cx="1598796" cy="1598796"/>
            </a:xfrm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93A3CEC7-33F6-2127-DA06-0D07CA2FA25D}"/>
                  </a:ext>
                </a:extLst>
              </p:cNvPr>
              <p:cNvSpPr/>
              <p:nvPr/>
            </p:nvSpPr>
            <p:spPr bwMode="auto">
              <a:xfrm>
                <a:off x="3082729" y="1180100"/>
                <a:ext cx="1598796" cy="1598796"/>
              </a:xfrm>
              <a:custGeom>
                <a:avLst/>
                <a:gdLst>
                  <a:gd name="T0" fmla="*/ 349 w 5740"/>
                  <a:gd name="T1" fmla="*/ 2236 h 5740"/>
                  <a:gd name="T2" fmla="*/ 2236 w 5740"/>
                  <a:gd name="T3" fmla="*/ 349 h 5740"/>
                  <a:gd name="T4" fmla="*/ 3504 w 5740"/>
                  <a:gd name="T5" fmla="*/ 349 h 5740"/>
                  <a:gd name="T6" fmla="*/ 5391 w 5740"/>
                  <a:gd name="T7" fmla="*/ 2236 h 5740"/>
                  <a:gd name="T8" fmla="*/ 5391 w 5740"/>
                  <a:gd name="T9" fmla="*/ 3504 h 5740"/>
                  <a:gd name="T10" fmla="*/ 3504 w 5740"/>
                  <a:gd name="T11" fmla="*/ 5391 h 5740"/>
                  <a:gd name="T12" fmla="*/ 2236 w 5740"/>
                  <a:gd name="T13" fmla="*/ 5391 h 5740"/>
                  <a:gd name="T14" fmla="*/ 349 w 5740"/>
                  <a:gd name="T15" fmla="*/ 3504 h 5740"/>
                  <a:gd name="T16" fmla="*/ 349 w 5740"/>
                  <a:gd name="T17" fmla="*/ 2236 h 5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40" h="5740">
                    <a:moveTo>
                      <a:pt x="349" y="2236"/>
                    </a:moveTo>
                    <a:lnTo>
                      <a:pt x="2236" y="349"/>
                    </a:lnTo>
                    <a:cubicBezTo>
                      <a:pt x="2584" y="0"/>
                      <a:pt x="3155" y="0"/>
                      <a:pt x="3504" y="349"/>
                    </a:cubicBezTo>
                    <a:lnTo>
                      <a:pt x="5391" y="2236"/>
                    </a:lnTo>
                    <a:cubicBezTo>
                      <a:pt x="5740" y="2584"/>
                      <a:pt x="5740" y="3155"/>
                      <a:pt x="5391" y="3504"/>
                    </a:cubicBezTo>
                    <a:lnTo>
                      <a:pt x="3504" y="5391"/>
                    </a:lnTo>
                    <a:cubicBezTo>
                      <a:pt x="3155" y="5740"/>
                      <a:pt x="2584" y="5740"/>
                      <a:pt x="2236" y="5391"/>
                    </a:cubicBezTo>
                    <a:lnTo>
                      <a:pt x="349" y="3504"/>
                    </a:lnTo>
                    <a:cubicBezTo>
                      <a:pt x="0" y="3155"/>
                      <a:pt x="0" y="2584"/>
                      <a:pt x="349" y="22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solidFill>
                  <a:schemeClr val="bg1"/>
                </a:solidFill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fontAlgn="auto" hangingPunct="1">
                  <a:defRPr/>
                </a:pPr>
                <a:endParaRPr lang="zh-CN" altLang="en-US" sz="1015" noProof="1"/>
              </a:p>
            </p:txBody>
          </p:sp>
          <p:sp>
            <p:nvSpPr>
              <p:cNvPr id="51" name="Freeform 5">
                <a:extLst>
                  <a:ext uri="{FF2B5EF4-FFF2-40B4-BE49-F238E27FC236}">
                    <a16:creationId xmlns:a16="http://schemas.microsoft.com/office/drawing/2014/main" id="{A2FD80B8-3428-202B-7A05-8450F735AC93}"/>
                  </a:ext>
                </a:extLst>
              </p:cNvPr>
              <p:cNvSpPr/>
              <p:nvPr/>
            </p:nvSpPr>
            <p:spPr bwMode="auto">
              <a:xfrm>
                <a:off x="3276426" y="1372638"/>
                <a:ext cx="1211402" cy="1211401"/>
              </a:xfrm>
              <a:custGeom>
                <a:avLst/>
                <a:gdLst>
                  <a:gd name="T0" fmla="*/ 349 w 5740"/>
                  <a:gd name="T1" fmla="*/ 2236 h 5740"/>
                  <a:gd name="T2" fmla="*/ 2236 w 5740"/>
                  <a:gd name="T3" fmla="*/ 349 h 5740"/>
                  <a:gd name="T4" fmla="*/ 3504 w 5740"/>
                  <a:gd name="T5" fmla="*/ 349 h 5740"/>
                  <a:gd name="T6" fmla="*/ 5391 w 5740"/>
                  <a:gd name="T7" fmla="*/ 2236 h 5740"/>
                  <a:gd name="T8" fmla="*/ 5391 w 5740"/>
                  <a:gd name="T9" fmla="*/ 3504 h 5740"/>
                  <a:gd name="T10" fmla="*/ 3504 w 5740"/>
                  <a:gd name="T11" fmla="*/ 5391 h 5740"/>
                  <a:gd name="T12" fmla="*/ 2236 w 5740"/>
                  <a:gd name="T13" fmla="*/ 5391 h 5740"/>
                  <a:gd name="T14" fmla="*/ 349 w 5740"/>
                  <a:gd name="T15" fmla="*/ 3504 h 5740"/>
                  <a:gd name="T16" fmla="*/ 349 w 5740"/>
                  <a:gd name="T17" fmla="*/ 2236 h 5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40" h="5740">
                    <a:moveTo>
                      <a:pt x="349" y="2236"/>
                    </a:moveTo>
                    <a:lnTo>
                      <a:pt x="2236" y="349"/>
                    </a:lnTo>
                    <a:cubicBezTo>
                      <a:pt x="2584" y="0"/>
                      <a:pt x="3155" y="0"/>
                      <a:pt x="3504" y="349"/>
                    </a:cubicBezTo>
                    <a:lnTo>
                      <a:pt x="5391" y="2236"/>
                    </a:lnTo>
                    <a:cubicBezTo>
                      <a:pt x="5740" y="2584"/>
                      <a:pt x="5740" y="3155"/>
                      <a:pt x="5391" y="3504"/>
                    </a:cubicBezTo>
                    <a:lnTo>
                      <a:pt x="3504" y="5391"/>
                    </a:lnTo>
                    <a:cubicBezTo>
                      <a:pt x="3155" y="5740"/>
                      <a:pt x="2584" y="5740"/>
                      <a:pt x="2236" y="5391"/>
                    </a:cubicBezTo>
                    <a:lnTo>
                      <a:pt x="349" y="3504"/>
                    </a:lnTo>
                    <a:cubicBezTo>
                      <a:pt x="0" y="3155"/>
                      <a:pt x="0" y="2584"/>
                      <a:pt x="349" y="2236"/>
                    </a:cubicBezTo>
                    <a:close/>
                  </a:path>
                </a:pathLst>
              </a:custGeom>
              <a:solidFill>
                <a:srgbClr val="E06A2E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 eaLnBrk="1" fontAlgn="auto" hangingPunct="1">
                  <a:defRPr/>
                </a:pPr>
                <a:endParaRPr lang="zh-CN" altLang="en-US" sz="1015" noProof="1"/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42F9FD0-A427-8919-1758-1BC1C8951E36}"/>
                </a:ext>
              </a:extLst>
            </p:cNvPr>
            <p:cNvSpPr txBox="1"/>
            <p:nvPr/>
          </p:nvSpPr>
          <p:spPr>
            <a:xfrm>
              <a:off x="3262906" y="1934124"/>
              <a:ext cx="8580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2022.</a:t>
              </a:r>
            </a:p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07.15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3CC8DF9A-2781-E8ED-383F-7BD92DA4BFEE}"/>
              </a:ext>
            </a:extLst>
          </p:cNvPr>
          <p:cNvSpPr txBox="1"/>
          <p:nvPr/>
        </p:nvSpPr>
        <p:spPr>
          <a:xfrm>
            <a:off x="4417159" y="2792256"/>
            <a:ext cx="66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2021.10.10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804DE6-838F-68D2-2C7C-D348C3BD1F45}"/>
              </a:ext>
            </a:extLst>
          </p:cNvPr>
          <p:cNvSpPr txBox="1"/>
          <p:nvPr/>
        </p:nvSpPr>
        <p:spPr>
          <a:xfrm>
            <a:off x="2139697" y="3475633"/>
            <a:ext cx="146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06A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solidFill>
                  <a:srgbClr val="E06A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启动阶段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3996A1-F4F6-8D2A-91FD-E3B2557286B2}"/>
              </a:ext>
            </a:extLst>
          </p:cNvPr>
          <p:cNvSpPr txBox="1"/>
          <p:nvPr/>
        </p:nvSpPr>
        <p:spPr>
          <a:xfrm>
            <a:off x="3914003" y="2330560"/>
            <a:ext cx="15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06A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solidFill>
                  <a:srgbClr val="E06A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初稿阶段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8DE7A6-8CD9-9642-87E7-AC2FE54076B8}"/>
              </a:ext>
            </a:extLst>
          </p:cNvPr>
          <p:cNvSpPr txBox="1"/>
          <p:nvPr/>
        </p:nvSpPr>
        <p:spPr>
          <a:xfrm>
            <a:off x="6259538" y="2291440"/>
            <a:ext cx="15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06A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solidFill>
                  <a:srgbClr val="E06A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预审阶段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0C1155-D57C-D3F3-7AB6-DEC45AC8EF14}"/>
              </a:ext>
            </a:extLst>
          </p:cNvPr>
          <p:cNvSpPr txBox="1"/>
          <p:nvPr/>
        </p:nvSpPr>
        <p:spPr>
          <a:xfrm>
            <a:off x="8335135" y="3493195"/>
            <a:ext cx="146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E06A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>
                <a:solidFill>
                  <a:srgbClr val="E06A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终审阶段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21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C0A20AF-73EA-5585-2FB5-BFE8484C0D13}"/>
              </a:ext>
            </a:extLst>
          </p:cNvPr>
          <p:cNvSpPr txBox="1">
            <a:spLocks/>
          </p:cNvSpPr>
          <p:nvPr/>
        </p:nvSpPr>
        <p:spPr>
          <a:xfrm>
            <a:off x="6090920" y="-76875"/>
            <a:ext cx="5416718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编制过程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3C62D2F-F175-0F0D-AF96-A753BA7C7207}"/>
              </a:ext>
            </a:extLst>
          </p:cNvPr>
          <p:cNvSpPr/>
          <p:nvPr/>
        </p:nvSpPr>
        <p:spPr>
          <a:xfrm>
            <a:off x="0" y="972484"/>
            <a:ext cx="9283799" cy="25521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AA239D13-C0CA-8A26-85FC-AE69A26A4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32" y="991320"/>
            <a:ext cx="9781980" cy="2252212"/>
          </a:xfrm>
          <a:prstGeom prst="roundRect">
            <a:avLst>
              <a:gd name="adj" fmla="val 0"/>
            </a:avLst>
          </a:prstGeom>
          <a:noFill/>
          <a:ln w="31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21469" marR="0" lvl="0" indent="-321469" algn="l" defTabSz="82296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EA5B2C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协会培训部统筹，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9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个企业深度参与、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所职业院校大力支持，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55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人参与编写工作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21469" lvl="0" indent="-321469" defTabSz="822960">
              <a:lnSpc>
                <a:spcPct val="120000"/>
              </a:lnSpc>
              <a:spcBef>
                <a:spcPct val="50000"/>
              </a:spcBef>
              <a:buClr>
                <a:srgbClr val="EA5B2C"/>
              </a:buClr>
              <a:buFont typeface="Wingdings" pitchFamily="2" charset="2"/>
              <a:buChar char="l"/>
              <a:defRPr/>
            </a:pPr>
            <a:r>
              <a:rPr lang="zh-CN" altLang="en-US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建立编制过程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随时沟通机制，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N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次微信、电话、腾讯会议沟通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321469" lvl="0" indent="-321469" defTabSz="822960">
              <a:lnSpc>
                <a:spcPct val="120000"/>
              </a:lnSpc>
              <a:spcBef>
                <a:spcPct val="50000"/>
              </a:spcBef>
              <a:buClr>
                <a:srgbClr val="EA5B2C"/>
              </a:buClr>
              <a:buFont typeface="Wingdings" pitchFamily="2" charset="2"/>
              <a:buChar char="l"/>
              <a:defRPr/>
            </a:pPr>
            <a:r>
              <a:rPr lang="zh-CN" altLang="en-US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编制、征求意见、修改、预审各环节交叉进行，及时反馈、跟进</a:t>
            </a:r>
            <a:endParaRPr lang="en-US" altLang="zh-CN" kern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 marL="321469" indent="-321469" defTabSz="822960">
              <a:lnSpc>
                <a:spcPct val="120000"/>
              </a:lnSpc>
              <a:spcBef>
                <a:spcPct val="50000"/>
              </a:spcBef>
              <a:buClr>
                <a:srgbClr val="EA5B2C"/>
              </a:buClr>
              <a:buFont typeface="Wingdings" pitchFamily="2" charset="2"/>
              <a:buChar char="l"/>
              <a:defRPr/>
            </a:pPr>
            <a:r>
              <a:rPr lang="zh-CN" altLang="en-US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编制过程中出现的问题、建议，由京港地铁提出解决方案，通过会议研讨方式确定</a:t>
            </a:r>
            <a:endParaRPr lang="en-US" altLang="zh-CN" kern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  <a:p>
            <a:pPr marL="321469" indent="-321469" defTabSz="822960">
              <a:lnSpc>
                <a:spcPct val="120000"/>
              </a:lnSpc>
              <a:spcBef>
                <a:spcPct val="50000"/>
              </a:spcBef>
              <a:buClr>
                <a:srgbClr val="EA5B2C"/>
              </a:buClr>
              <a:buFont typeface="Wingdings" pitchFamily="2" charset="2"/>
              <a:buChar char="l"/>
              <a:defRPr/>
            </a:pPr>
            <a:r>
              <a:rPr lang="zh-CN" altLang="en-US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城轨、有轨电车、单轨共编制</a:t>
            </a:r>
            <a:r>
              <a:rPr lang="en-US" altLang="zh-CN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个工种</a:t>
            </a:r>
            <a:endParaRPr lang="en-US" altLang="zh-CN" kern="0" dirty="0">
              <a:solidFill>
                <a:srgbClr val="08080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165E92F-5439-22E8-C6EC-510484BBAC07}"/>
              </a:ext>
            </a:extLst>
          </p:cNvPr>
          <p:cNvGrpSpPr/>
          <p:nvPr/>
        </p:nvGrpSpPr>
        <p:grpSpPr>
          <a:xfrm>
            <a:off x="5257866" y="3472852"/>
            <a:ext cx="5636305" cy="2620111"/>
            <a:chOff x="4843047" y="2253048"/>
            <a:chExt cx="6120039" cy="3412646"/>
          </a:xfrm>
        </p:grpSpPr>
        <p:sp>
          <p:nvSpPr>
            <p:cNvPr id="30" name="任意多边形: 形状 8">
              <a:extLst>
                <a:ext uri="{FF2B5EF4-FFF2-40B4-BE49-F238E27FC236}">
                  <a16:creationId xmlns:a16="http://schemas.microsoft.com/office/drawing/2014/main" id="{3E4BBC3A-67AB-F5D6-1101-D06E37441B27}"/>
                </a:ext>
              </a:extLst>
            </p:cNvPr>
            <p:cNvSpPr/>
            <p:nvPr/>
          </p:nvSpPr>
          <p:spPr>
            <a:xfrm>
              <a:off x="4843047" y="2253048"/>
              <a:ext cx="1942869" cy="3412646"/>
            </a:xfrm>
            <a:custGeom>
              <a:avLst/>
              <a:gdLst>
                <a:gd name="connsiteX0" fmla="*/ 0 w 1942869"/>
                <a:gd name="connsiteY0" fmla="*/ 194287 h 3721340"/>
                <a:gd name="connsiteX1" fmla="*/ 194287 w 1942869"/>
                <a:gd name="connsiteY1" fmla="*/ 0 h 3721340"/>
                <a:gd name="connsiteX2" fmla="*/ 1748582 w 1942869"/>
                <a:gd name="connsiteY2" fmla="*/ 0 h 3721340"/>
                <a:gd name="connsiteX3" fmla="*/ 1942869 w 1942869"/>
                <a:gd name="connsiteY3" fmla="*/ 194287 h 3721340"/>
                <a:gd name="connsiteX4" fmla="*/ 1942869 w 1942869"/>
                <a:gd name="connsiteY4" fmla="*/ 3527053 h 3721340"/>
                <a:gd name="connsiteX5" fmla="*/ 1748582 w 1942869"/>
                <a:gd name="connsiteY5" fmla="*/ 3721340 h 3721340"/>
                <a:gd name="connsiteX6" fmla="*/ 194287 w 1942869"/>
                <a:gd name="connsiteY6" fmla="*/ 3721340 h 3721340"/>
                <a:gd name="connsiteX7" fmla="*/ 0 w 1942869"/>
                <a:gd name="connsiteY7" fmla="*/ 3527053 h 3721340"/>
                <a:gd name="connsiteX8" fmla="*/ 0 w 1942869"/>
                <a:gd name="connsiteY8" fmla="*/ 194287 h 372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2869" h="3721340">
                  <a:moveTo>
                    <a:pt x="0" y="194287"/>
                  </a:moveTo>
                  <a:cubicBezTo>
                    <a:pt x="0" y="86985"/>
                    <a:pt x="86985" y="0"/>
                    <a:pt x="194287" y="0"/>
                  </a:cubicBezTo>
                  <a:lnTo>
                    <a:pt x="1748582" y="0"/>
                  </a:lnTo>
                  <a:cubicBezTo>
                    <a:pt x="1855884" y="0"/>
                    <a:pt x="1942869" y="86985"/>
                    <a:pt x="1942869" y="194287"/>
                  </a:cubicBezTo>
                  <a:lnTo>
                    <a:pt x="1942869" y="3527053"/>
                  </a:lnTo>
                  <a:cubicBezTo>
                    <a:pt x="1942869" y="3634355"/>
                    <a:pt x="1855884" y="3721340"/>
                    <a:pt x="1748582" y="3721340"/>
                  </a:cubicBezTo>
                  <a:lnTo>
                    <a:pt x="194287" y="3721340"/>
                  </a:lnTo>
                  <a:cubicBezTo>
                    <a:pt x="86985" y="3721340"/>
                    <a:pt x="0" y="3634355"/>
                    <a:pt x="0" y="3527053"/>
                  </a:cubicBezTo>
                  <a:lnTo>
                    <a:pt x="0" y="194287"/>
                  </a:lnTo>
                  <a:close/>
                </a:path>
              </a:pathLst>
            </a:custGeom>
            <a:solidFill>
              <a:srgbClr val="F9C94E"/>
            </a:solidFill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199942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有轨电车</a:t>
              </a:r>
            </a:p>
            <a:p>
              <a:pPr algn="ctr" defTabSz="533400"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7个工种</a:t>
              </a:r>
              <a:endPara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10">
              <a:extLst>
                <a:ext uri="{FF2B5EF4-FFF2-40B4-BE49-F238E27FC236}">
                  <a16:creationId xmlns:a16="http://schemas.microsoft.com/office/drawing/2014/main" id="{37F73CBF-98BE-5A3A-AC0F-4BCA8901B58E}"/>
                </a:ext>
              </a:extLst>
            </p:cNvPr>
            <p:cNvSpPr/>
            <p:nvPr/>
          </p:nvSpPr>
          <p:spPr>
            <a:xfrm>
              <a:off x="5048696" y="3177339"/>
              <a:ext cx="1554295" cy="307083"/>
            </a:xfrm>
            <a:custGeom>
              <a:avLst/>
              <a:gdLst>
                <a:gd name="connsiteX0" fmla="*/ 0 w 1554295"/>
                <a:gd name="connsiteY0" fmla="*/ 30708 h 307083"/>
                <a:gd name="connsiteX1" fmla="*/ 30708 w 1554295"/>
                <a:gd name="connsiteY1" fmla="*/ 0 h 307083"/>
                <a:gd name="connsiteX2" fmla="*/ 1523587 w 1554295"/>
                <a:gd name="connsiteY2" fmla="*/ 0 h 307083"/>
                <a:gd name="connsiteX3" fmla="*/ 1554295 w 1554295"/>
                <a:gd name="connsiteY3" fmla="*/ 30708 h 307083"/>
                <a:gd name="connsiteX4" fmla="*/ 1554295 w 1554295"/>
                <a:gd name="connsiteY4" fmla="*/ 276375 h 307083"/>
                <a:gd name="connsiteX5" fmla="*/ 1523587 w 1554295"/>
                <a:gd name="connsiteY5" fmla="*/ 307083 h 307083"/>
                <a:gd name="connsiteX6" fmla="*/ 30708 w 1554295"/>
                <a:gd name="connsiteY6" fmla="*/ 307083 h 307083"/>
                <a:gd name="connsiteX7" fmla="*/ 0 w 1554295"/>
                <a:gd name="connsiteY7" fmla="*/ 276375 h 307083"/>
                <a:gd name="connsiteX8" fmla="*/ 0 w 1554295"/>
                <a:gd name="connsiteY8" fmla="*/ 30708 h 30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7083">
                  <a:moveTo>
                    <a:pt x="0" y="30708"/>
                  </a:moveTo>
                  <a:cubicBezTo>
                    <a:pt x="0" y="13748"/>
                    <a:pt x="13748" y="0"/>
                    <a:pt x="30708" y="0"/>
                  </a:cubicBezTo>
                  <a:lnTo>
                    <a:pt x="1523587" y="0"/>
                  </a:lnTo>
                  <a:cubicBezTo>
                    <a:pt x="1540547" y="0"/>
                    <a:pt x="1554295" y="13748"/>
                    <a:pt x="1554295" y="30708"/>
                  </a:cubicBezTo>
                  <a:lnTo>
                    <a:pt x="1554295" y="276375"/>
                  </a:lnTo>
                  <a:cubicBezTo>
                    <a:pt x="1554295" y="293335"/>
                    <a:pt x="1540547" y="307083"/>
                    <a:pt x="1523587" y="307083"/>
                  </a:cubicBezTo>
                  <a:lnTo>
                    <a:pt x="30708" y="307083"/>
                  </a:lnTo>
                  <a:cubicBezTo>
                    <a:pt x="13748" y="307083"/>
                    <a:pt x="0" y="293335"/>
                    <a:pt x="0" y="276375"/>
                  </a:cubicBezTo>
                  <a:lnTo>
                    <a:pt x="0" y="307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01" tIns="22462" rIns="27701" bIns="22462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土建维修工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17">
              <a:extLst>
                <a:ext uri="{FF2B5EF4-FFF2-40B4-BE49-F238E27FC236}">
                  <a16:creationId xmlns:a16="http://schemas.microsoft.com/office/drawing/2014/main" id="{240F6D6C-D81A-0A1C-7CF3-7E8AD4E65524}"/>
                </a:ext>
              </a:extLst>
            </p:cNvPr>
            <p:cNvSpPr/>
            <p:nvPr/>
          </p:nvSpPr>
          <p:spPr>
            <a:xfrm>
              <a:off x="5048696" y="3532814"/>
              <a:ext cx="1554295" cy="307083"/>
            </a:xfrm>
            <a:custGeom>
              <a:avLst/>
              <a:gdLst>
                <a:gd name="connsiteX0" fmla="*/ 0 w 1554295"/>
                <a:gd name="connsiteY0" fmla="*/ 30708 h 307083"/>
                <a:gd name="connsiteX1" fmla="*/ 30708 w 1554295"/>
                <a:gd name="connsiteY1" fmla="*/ 0 h 307083"/>
                <a:gd name="connsiteX2" fmla="*/ 1523587 w 1554295"/>
                <a:gd name="connsiteY2" fmla="*/ 0 h 307083"/>
                <a:gd name="connsiteX3" fmla="*/ 1554295 w 1554295"/>
                <a:gd name="connsiteY3" fmla="*/ 30708 h 307083"/>
                <a:gd name="connsiteX4" fmla="*/ 1554295 w 1554295"/>
                <a:gd name="connsiteY4" fmla="*/ 276375 h 307083"/>
                <a:gd name="connsiteX5" fmla="*/ 1523587 w 1554295"/>
                <a:gd name="connsiteY5" fmla="*/ 307083 h 307083"/>
                <a:gd name="connsiteX6" fmla="*/ 30708 w 1554295"/>
                <a:gd name="connsiteY6" fmla="*/ 307083 h 307083"/>
                <a:gd name="connsiteX7" fmla="*/ 0 w 1554295"/>
                <a:gd name="connsiteY7" fmla="*/ 276375 h 307083"/>
                <a:gd name="connsiteX8" fmla="*/ 0 w 1554295"/>
                <a:gd name="connsiteY8" fmla="*/ 30708 h 30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7083">
                  <a:moveTo>
                    <a:pt x="0" y="30708"/>
                  </a:moveTo>
                  <a:cubicBezTo>
                    <a:pt x="0" y="13748"/>
                    <a:pt x="13748" y="0"/>
                    <a:pt x="30708" y="0"/>
                  </a:cubicBezTo>
                  <a:lnTo>
                    <a:pt x="1523587" y="0"/>
                  </a:lnTo>
                  <a:cubicBezTo>
                    <a:pt x="1540547" y="0"/>
                    <a:pt x="1554295" y="13748"/>
                    <a:pt x="1554295" y="30708"/>
                  </a:cubicBezTo>
                  <a:lnTo>
                    <a:pt x="1554295" y="276375"/>
                  </a:lnTo>
                  <a:cubicBezTo>
                    <a:pt x="1554295" y="293335"/>
                    <a:pt x="1540547" y="307083"/>
                    <a:pt x="1523587" y="307083"/>
                  </a:cubicBezTo>
                  <a:lnTo>
                    <a:pt x="30708" y="307083"/>
                  </a:lnTo>
                  <a:cubicBezTo>
                    <a:pt x="13748" y="307083"/>
                    <a:pt x="0" y="293335"/>
                    <a:pt x="0" y="276375"/>
                  </a:cubicBezTo>
                  <a:lnTo>
                    <a:pt x="0" y="307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01" tIns="22462" rIns="27701" bIns="22462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>
                  <a:latin typeface="微软雅黑" panose="020B0503020204020204" pitchFamily="34" charset="-122"/>
                  <a:ea typeface="微软雅黑" panose="020B0503020204020204" pitchFamily="34" charset="-122"/>
                </a:rPr>
                <a:t>通信检修工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: 形状 18">
              <a:extLst>
                <a:ext uri="{FF2B5EF4-FFF2-40B4-BE49-F238E27FC236}">
                  <a16:creationId xmlns:a16="http://schemas.microsoft.com/office/drawing/2014/main" id="{A8CE0F98-8EDF-10BB-CE7D-44DA22535C7D}"/>
                </a:ext>
              </a:extLst>
            </p:cNvPr>
            <p:cNvSpPr/>
            <p:nvPr/>
          </p:nvSpPr>
          <p:spPr>
            <a:xfrm>
              <a:off x="5048696" y="3880569"/>
              <a:ext cx="1554295" cy="292622"/>
            </a:xfrm>
            <a:custGeom>
              <a:avLst/>
              <a:gdLst>
                <a:gd name="connsiteX0" fmla="*/ 0 w 1554295"/>
                <a:gd name="connsiteY0" fmla="*/ 29262 h 292622"/>
                <a:gd name="connsiteX1" fmla="*/ 29262 w 1554295"/>
                <a:gd name="connsiteY1" fmla="*/ 0 h 292622"/>
                <a:gd name="connsiteX2" fmla="*/ 1525033 w 1554295"/>
                <a:gd name="connsiteY2" fmla="*/ 0 h 292622"/>
                <a:gd name="connsiteX3" fmla="*/ 1554295 w 1554295"/>
                <a:gd name="connsiteY3" fmla="*/ 29262 h 292622"/>
                <a:gd name="connsiteX4" fmla="*/ 1554295 w 1554295"/>
                <a:gd name="connsiteY4" fmla="*/ 263360 h 292622"/>
                <a:gd name="connsiteX5" fmla="*/ 1525033 w 1554295"/>
                <a:gd name="connsiteY5" fmla="*/ 292622 h 292622"/>
                <a:gd name="connsiteX6" fmla="*/ 29262 w 1554295"/>
                <a:gd name="connsiteY6" fmla="*/ 292622 h 292622"/>
                <a:gd name="connsiteX7" fmla="*/ 0 w 1554295"/>
                <a:gd name="connsiteY7" fmla="*/ 263360 h 292622"/>
                <a:gd name="connsiteX8" fmla="*/ 0 w 1554295"/>
                <a:gd name="connsiteY8" fmla="*/ 29262 h 29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292622">
                  <a:moveTo>
                    <a:pt x="0" y="29262"/>
                  </a:moveTo>
                  <a:cubicBezTo>
                    <a:pt x="0" y="13101"/>
                    <a:pt x="13101" y="0"/>
                    <a:pt x="29262" y="0"/>
                  </a:cubicBezTo>
                  <a:lnTo>
                    <a:pt x="1525033" y="0"/>
                  </a:lnTo>
                  <a:cubicBezTo>
                    <a:pt x="1541194" y="0"/>
                    <a:pt x="1554295" y="13101"/>
                    <a:pt x="1554295" y="29262"/>
                  </a:cubicBezTo>
                  <a:lnTo>
                    <a:pt x="1554295" y="263360"/>
                  </a:lnTo>
                  <a:cubicBezTo>
                    <a:pt x="1554295" y="279521"/>
                    <a:pt x="1541194" y="292622"/>
                    <a:pt x="1525033" y="292622"/>
                  </a:cubicBezTo>
                  <a:lnTo>
                    <a:pt x="29262" y="292622"/>
                  </a:lnTo>
                  <a:cubicBezTo>
                    <a:pt x="13101" y="292622"/>
                    <a:pt x="0" y="279521"/>
                    <a:pt x="0" y="263360"/>
                  </a:cubicBezTo>
                  <a:lnTo>
                    <a:pt x="0" y="2926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83" tIns="22145" rIns="27383" bIns="22145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>
                  <a:latin typeface="微软雅黑" panose="020B0503020204020204" pitchFamily="34" charset="-122"/>
                  <a:ea typeface="微软雅黑" panose="020B0503020204020204" pitchFamily="34" charset="-122"/>
                </a:rPr>
                <a:t>客运员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: 形状 19">
              <a:extLst>
                <a:ext uri="{FF2B5EF4-FFF2-40B4-BE49-F238E27FC236}">
                  <a16:creationId xmlns:a16="http://schemas.microsoft.com/office/drawing/2014/main" id="{1326C9B0-3D8E-EF70-393B-325156FD9D1E}"/>
                </a:ext>
              </a:extLst>
            </p:cNvPr>
            <p:cNvSpPr/>
            <p:nvPr/>
          </p:nvSpPr>
          <p:spPr>
            <a:xfrm>
              <a:off x="5048696" y="4229025"/>
              <a:ext cx="1554295" cy="307083"/>
            </a:xfrm>
            <a:custGeom>
              <a:avLst/>
              <a:gdLst>
                <a:gd name="connsiteX0" fmla="*/ 0 w 1554295"/>
                <a:gd name="connsiteY0" fmla="*/ 30708 h 307083"/>
                <a:gd name="connsiteX1" fmla="*/ 30708 w 1554295"/>
                <a:gd name="connsiteY1" fmla="*/ 0 h 307083"/>
                <a:gd name="connsiteX2" fmla="*/ 1523587 w 1554295"/>
                <a:gd name="connsiteY2" fmla="*/ 0 h 307083"/>
                <a:gd name="connsiteX3" fmla="*/ 1554295 w 1554295"/>
                <a:gd name="connsiteY3" fmla="*/ 30708 h 307083"/>
                <a:gd name="connsiteX4" fmla="*/ 1554295 w 1554295"/>
                <a:gd name="connsiteY4" fmla="*/ 276375 h 307083"/>
                <a:gd name="connsiteX5" fmla="*/ 1523587 w 1554295"/>
                <a:gd name="connsiteY5" fmla="*/ 307083 h 307083"/>
                <a:gd name="connsiteX6" fmla="*/ 30708 w 1554295"/>
                <a:gd name="connsiteY6" fmla="*/ 307083 h 307083"/>
                <a:gd name="connsiteX7" fmla="*/ 0 w 1554295"/>
                <a:gd name="connsiteY7" fmla="*/ 276375 h 307083"/>
                <a:gd name="connsiteX8" fmla="*/ 0 w 1554295"/>
                <a:gd name="connsiteY8" fmla="*/ 30708 h 30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7083">
                  <a:moveTo>
                    <a:pt x="0" y="30708"/>
                  </a:moveTo>
                  <a:cubicBezTo>
                    <a:pt x="0" y="13748"/>
                    <a:pt x="13748" y="0"/>
                    <a:pt x="30708" y="0"/>
                  </a:cubicBezTo>
                  <a:lnTo>
                    <a:pt x="1523587" y="0"/>
                  </a:lnTo>
                  <a:cubicBezTo>
                    <a:pt x="1540547" y="0"/>
                    <a:pt x="1554295" y="13748"/>
                    <a:pt x="1554295" y="30708"/>
                  </a:cubicBezTo>
                  <a:lnTo>
                    <a:pt x="1554295" y="276375"/>
                  </a:lnTo>
                  <a:cubicBezTo>
                    <a:pt x="1554295" y="293335"/>
                    <a:pt x="1540547" y="307083"/>
                    <a:pt x="1523587" y="307083"/>
                  </a:cubicBezTo>
                  <a:lnTo>
                    <a:pt x="30708" y="307083"/>
                  </a:lnTo>
                  <a:cubicBezTo>
                    <a:pt x="13748" y="307083"/>
                    <a:pt x="0" y="293335"/>
                    <a:pt x="0" y="276375"/>
                  </a:cubicBezTo>
                  <a:lnTo>
                    <a:pt x="0" y="307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01" tIns="22462" rIns="27701" bIns="22462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电力环控调度员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20">
              <a:extLst>
                <a:ext uri="{FF2B5EF4-FFF2-40B4-BE49-F238E27FC236}">
                  <a16:creationId xmlns:a16="http://schemas.microsoft.com/office/drawing/2014/main" id="{0091B951-7C7F-0278-131D-C1F7A993C46F}"/>
                </a:ext>
              </a:extLst>
            </p:cNvPr>
            <p:cNvSpPr/>
            <p:nvPr/>
          </p:nvSpPr>
          <p:spPr>
            <a:xfrm>
              <a:off x="5048696" y="4935681"/>
              <a:ext cx="1554295" cy="307083"/>
            </a:xfrm>
            <a:custGeom>
              <a:avLst/>
              <a:gdLst>
                <a:gd name="connsiteX0" fmla="*/ 0 w 1554295"/>
                <a:gd name="connsiteY0" fmla="*/ 30708 h 307083"/>
                <a:gd name="connsiteX1" fmla="*/ 30708 w 1554295"/>
                <a:gd name="connsiteY1" fmla="*/ 0 h 307083"/>
                <a:gd name="connsiteX2" fmla="*/ 1523587 w 1554295"/>
                <a:gd name="connsiteY2" fmla="*/ 0 h 307083"/>
                <a:gd name="connsiteX3" fmla="*/ 1554295 w 1554295"/>
                <a:gd name="connsiteY3" fmla="*/ 30708 h 307083"/>
                <a:gd name="connsiteX4" fmla="*/ 1554295 w 1554295"/>
                <a:gd name="connsiteY4" fmla="*/ 276375 h 307083"/>
                <a:gd name="connsiteX5" fmla="*/ 1523587 w 1554295"/>
                <a:gd name="connsiteY5" fmla="*/ 307083 h 307083"/>
                <a:gd name="connsiteX6" fmla="*/ 30708 w 1554295"/>
                <a:gd name="connsiteY6" fmla="*/ 307083 h 307083"/>
                <a:gd name="connsiteX7" fmla="*/ 0 w 1554295"/>
                <a:gd name="connsiteY7" fmla="*/ 276375 h 307083"/>
                <a:gd name="connsiteX8" fmla="*/ 0 w 1554295"/>
                <a:gd name="connsiteY8" fmla="*/ 30708 h 30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7083">
                  <a:moveTo>
                    <a:pt x="0" y="30708"/>
                  </a:moveTo>
                  <a:cubicBezTo>
                    <a:pt x="0" y="13748"/>
                    <a:pt x="13748" y="0"/>
                    <a:pt x="30708" y="0"/>
                  </a:cubicBezTo>
                  <a:lnTo>
                    <a:pt x="1523587" y="0"/>
                  </a:lnTo>
                  <a:cubicBezTo>
                    <a:pt x="1540547" y="0"/>
                    <a:pt x="1554295" y="13748"/>
                    <a:pt x="1554295" y="30708"/>
                  </a:cubicBezTo>
                  <a:lnTo>
                    <a:pt x="1554295" y="276375"/>
                  </a:lnTo>
                  <a:cubicBezTo>
                    <a:pt x="1554295" y="293335"/>
                    <a:pt x="1540547" y="307083"/>
                    <a:pt x="1523587" y="307083"/>
                  </a:cubicBezTo>
                  <a:lnTo>
                    <a:pt x="30708" y="307083"/>
                  </a:lnTo>
                  <a:cubicBezTo>
                    <a:pt x="13748" y="307083"/>
                    <a:pt x="0" y="293335"/>
                    <a:pt x="0" y="276375"/>
                  </a:cubicBezTo>
                  <a:lnTo>
                    <a:pt x="0" y="307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01" tIns="22462" rIns="27701" bIns="22462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>
                  <a:latin typeface="微软雅黑" panose="020B0503020204020204" pitchFamily="34" charset="-122"/>
                  <a:ea typeface="微软雅黑" panose="020B0503020204020204" pitchFamily="34" charset="-122"/>
                </a:rPr>
                <a:t>行车调度员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: 形状 21">
              <a:extLst>
                <a:ext uri="{FF2B5EF4-FFF2-40B4-BE49-F238E27FC236}">
                  <a16:creationId xmlns:a16="http://schemas.microsoft.com/office/drawing/2014/main" id="{8F3B2457-2E8D-9F3B-EA29-578B2D15D596}"/>
                </a:ext>
              </a:extLst>
            </p:cNvPr>
            <p:cNvSpPr/>
            <p:nvPr/>
          </p:nvSpPr>
          <p:spPr>
            <a:xfrm>
              <a:off x="5048696" y="5284192"/>
              <a:ext cx="1554295" cy="307083"/>
            </a:xfrm>
            <a:custGeom>
              <a:avLst/>
              <a:gdLst>
                <a:gd name="connsiteX0" fmla="*/ 0 w 1554295"/>
                <a:gd name="connsiteY0" fmla="*/ 30708 h 307083"/>
                <a:gd name="connsiteX1" fmla="*/ 30708 w 1554295"/>
                <a:gd name="connsiteY1" fmla="*/ 0 h 307083"/>
                <a:gd name="connsiteX2" fmla="*/ 1523587 w 1554295"/>
                <a:gd name="connsiteY2" fmla="*/ 0 h 307083"/>
                <a:gd name="connsiteX3" fmla="*/ 1554295 w 1554295"/>
                <a:gd name="connsiteY3" fmla="*/ 30708 h 307083"/>
                <a:gd name="connsiteX4" fmla="*/ 1554295 w 1554295"/>
                <a:gd name="connsiteY4" fmla="*/ 276375 h 307083"/>
                <a:gd name="connsiteX5" fmla="*/ 1523587 w 1554295"/>
                <a:gd name="connsiteY5" fmla="*/ 307083 h 307083"/>
                <a:gd name="connsiteX6" fmla="*/ 30708 w 1554295"/>
                <a:gd name="connsiteY6" fmla="*/ 307083 h 307083"/>
                <a:gd name="connsiteX7" fmla="*/ 0 w 1554295"/>
                <a:gd name="connsiteY7" fmla="*/ 276375 h 307083"/>
                <a:gd name="connsiteX8" fmla="*/ 0 w 1554295"/>
                <a:gd name="connsiteY8" fmla="*/ 30708 h 30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7083">
                  <a:moveTo>
                    <a:pt x="0" y="30708"/>
                  </a:moveTo>
                  <a:cubicBezTo>
                    <a:pt x="0" y="13748"/>
                    <a:pt x="13748" y="0"/>
                    <a:pt x="30708" y="0"/>
                  </a:cubicBezTo>
                  <a:lnTo>
                    <a:pt x="1523587" y="0"/>
                  </a:lnTo>
                  <a:cubicBezTo>
                    <a:pt x="1540547" y="0"/>
                    <a:pt x="1554295" y="13748"/>
                    <a:pt x="1554295" y="30708"/>
                  </a:cubicBezTo>
                  <a:lnTo>
                    <a:pt x="1554295" y="276375"/>
                  </a:lnTo>
                  <a:cubicBezTo>
                    <a:pt x="1554295" y="293335"/>
                    <a:pt x="1540547" y="307083"/>
                    <a:pt x="1523587" y="307083"/>
                  </a:cubicBezTo>
                  <a:lnTo>
                    <a:pt x="30708" y="307083"/>
                  </a:lnTo>
                  <a:cubicBezTo>
                    <a:pt x="13748" y="307083"/>
                    <a:pt x="0" y="293335"/>
                    <a:pt x="0" y="276375"/>
                  </a:cubicBezTo>
                  <a:lnTo>
                    <a:pt x="0" y="307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01" tIns="22462" rIns="27701" bIns="22462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车辆段工艺设备维修员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: 形状 22">
              <a:extLst>
                <a:ext uri="{FF2B5EF4-FFF2-40B4-BE49-F238E27FC236}">
                  <a16:creationId xmlns:a16="http://schemas.microsoft.com/office/drawing/2014/main" id="{3DD5AC06-9BCE-6596-E38E-657DC9E9F417}"/>
                </a:ext>
              </a:extLst>
            </p:cNvPr>
            <p:cNvSpPr/>
            <p:nvPr/>
          </p:nvSpPr>
          <p:spPr>
            <a:xfrm>
              <a:off x="5048696" y="4588136"/>
              <a:ext cx="1554295" cy="307083"/>
            </a:xfrm>
            <a:custGeom>
              <a:avLst/>
              <a:gdLst>
                <a:gd name="connsiteX0" fmla="*/ 0 w 1554295"/>
                <a:gd name="connsiteY0" fmla="*/ 30708 h 307083"/>
                <a:gd name="connsiteX1" fmla="*/ 30708 w 1554295"/>
                <a:gd name="connsiteY1" fmla="*/ 0 h 307083"/>
                <a:gd name="connsiteX2" fmla="*/ 1523587 w 1554295"/>
                <a:gd name="connsiteY2" fmla="*/ 0 h 307083"/>
                <a:gd name="connsiteX3" fmla="*/ 1554295 w 1554295"/>
                <a:gd name="connsiteY3" fmla="*/ 30708 h 307083"/>
                <a:gd name="connsiteX4" fmla="*/ 1554295 w 1554295"/>
                <a:gd name="connsiteY4" fmla="*/ 276375 h 307083"/>
                <a:gd name="connsiteX5" fmla="*/ 1523587 w 1554295"/>
                <a:gd name="connsiteY5" fmla="*/ 307083 h 307083"/>
                <a:gd name="connsiteX6" fmla="*/ 30708 w 1554295"/>
                <a:gd name="connsiteY6" fmla="*/ 307083 h 307083"/>
                <a:gd name="connsiteX7" fmla="*/ 0 w 1554295"/>
                <a:gd name="connsiteY7" fmla="*/ 276375 h 307083"/>
                <a:gd name="connsiteX8" fmla="*/ 0 w 1554295"/>
                <a:gd name="connsiteY8" fmla="*/ 30708 h 30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7083">
                  <a:moveTo>
                    <a:pt x="0" y="30708"/>
                  </a:moveTo>
                  <a:cubicBezTo>
                    <a:pt x="0" y="13748"/>
                    <a:pt x="13748" y="0"/>
                    <a:pt x="30708" y="0"/>
                  </a:cubicBezTo>
                  <a:lnTo>
                    <a:pt x="1523587" y="0"/>
                  </a:lnTo>
                  <a:cubicBezTo>
                    <a:pt x="1540547" y="0"/>
                    <a:pt x="1554295" y="13748"/>
                    <a:pt x="1554295" y="30708"/>
                  </a:cubicBezTo>
                  <a:lnTo>
                    <a:pt x="1554295" y="276375"/>
                  </a:lnTo>
                  <a:cubicBezTo>
                    <a:pt x="1554295" y="293335"/>
                    <a:pt x="1540547" y="307083"/>
                    <a:pt x="1523587" y="307083"/>
                  </a:cubicBezTo>
                  <a:lnTo>
                    <a:pt x="30708" y="307083"/>
                  </a:lnTo>
                  <a:cubicBezTo>
                    <a:pt x="13748" y="307083"/>
                    <a:pt x="0" y="293335"/>
                    <a:pt x="0" y="276375"/>
                  </a:cubicBezTo>
                  <a:lnTo>
                    <a:pt x="0" y="307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01" tIns="22462" rIns="27701" bIns="22462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车辆段调度员</a:t>
              </a:r>
            </a:p>
          </p:txBody>
        </p:sp>
        <p:sp>
          <p:nvSpPr>
            <p:cNvPr id="38" name="任意多边形: 形状 23">
              <a:extLst>
                <a:ext uri="{FF2B5EF4-FFF2-40B4-BE49-F238E27FC236}">
                  <a16:creationId xmlns:a16="http://schemas.microsoft.com/office/drawing/2014/main" id="{85DA3DC8-6AAA-4E4E-35E9-5579EC8220D2}"/>
                </a:ext>
              </a:extLst>
            </p:cNvPr>
            <p:cNvSpPr/>
            <p:nvPr/>
          </p:nvSpPr>
          <p:spPr>
            <a:xfrm>
              <a:off x="6931632" y="2253048"/>
              <a:ext cx="1942869" cy="3412646"/>
            </a:xfrm>
            <a:custGeom>
              <a:avLst/>
              <a:gdLst>
                <a:gd name="connsiteX0" fmla="*/ 0 w 1942869"/>
                <a:gd name="connsiteY0" fmla="*/ 194287 h 3721340"/>
                <a:gd name="connsiteX1" fmla="*/ 194287 w 1942869"/>
                <a:gd name="connsiteY1" fmla="*/ 0 h 3721340"/>
                <a:gd name="connsiteX2" fmla="*/ 1748582 w 1942869"/>
                <a:gd name="connsiteY2" fmla="*/ 0 h 3721340"/>
                <a:gd name="connsiteX3" fmla="*/ 1942869 w 1942869"/>
                <a:gd name="connsiteY3" fmla="*/ 194287 h 3721340"/>
                <a:gd name="connsiteX4" fmla="*/ 1942869 w 1942869"/>
                <a:gd name="connsiteY4" fmla="*/ 3527053 h 3721340"/>
                <a:gd name="connsiteX5" fmla="*/ 1748582 w 1942869"/>
                <a:gd name="connsiteY5" fmla="*/ 3721340 h 3721340"/>
                <a:gd name="connsiteX6" fmla="*/ 194287 w 1942869"/>
                <a:gd name="connsiteY6" fmla="*/ 3721340 h 3721340"/>
                <a:gd name="connsiteX7" fmla="*/ 0 w 1942869"/>
                <a:gd name="connsiteY7" fmla="*/ 3527053 h 3721340"/>
                <a:gd name="connsiteX8" fmla="*/ 0 w 1942869"/>
                <a:gd name="connsiteY8" fmla="*/ 194287 h 372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2869" h="3721340">
                  <a:moveTo>
                    <a:pt x="0" y="194287"/>
                  </a:moveTo>
                  <a:cubicBezTo>
                    <a:pt x="0" y="86985"/>
                    <a:pt x="86985" y="0"/>
                    <a:pt x="194287" y="0"/>
                  </a:cubicBezTo>
                  <a:lnTo>
                    <a:pt x="1748582" y="0"/>
                  </a:lnTo>
                  <a:cubicBezTo>
                    <a:pt x="1855884" y="0"/>
                    <a:pt x="1942869" y="86985"/>
                    <a:pt x="1942869" y="194287"/>
                  </a:cubicBezTo>
                  <a:lnTo>
                    <a:pt x="1942869" y="3527053"/>
                  </a:lnTo>
                  <a:cubicBezTo>
                    <a:pt x="1942869" y="3634355"/>
                    <a:pt x="1855884" y="3721340"/>
                    <a:pt x="1748582" y="3721340"/>
                  </a:cubicBezTo>
                  <a:lnTo>
                    <a:pt x="194287" y="3721340"/>
                  </a:lnTo>
                  <a:cubicBezTo>
                    <a:pt x="86985" y="3721340"/>
                    <a:pt x="0" y="3634355"/>
                    <a:pt x="0" y="3527053"/>
                  </a:cubicBezTo>
                  <a:lnTo>
                    <a:pt x="0" y="194287"/>
                  </a:lnTo>
                  <a:close/>
                </a:path>
              </a:pathLst>
            </a:custGeom>
            <a:solidFill>
              <a:srgbClr val="EA6932"/>
            </a:soli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199942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单轨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7个工种</a:t>
              </a:r>
            </a:p>
          </p:txBody>
        </p:sp>
        <p:sp>
          <p:nvSpPr>
            <p:cNvPr id="39" name="任意多边形: 形状 24">
              <a:extLst>
                <a:ext uri="{FF2B5EF4-FFF2-40B4-BE49-F238E27FC236}">
                  <a16:creationId xmlns:a16="http://schemas.microsoft.com/office/drawing/2014/main" id="{CD744F00-FAB4-A0A2-8C95-53D7F420C846}"/>
                </a:ext>
              </a:extLst>
            </p:cNvPr>
            <p:cNvSpPr/>
            <p:nvPr/>
          </p:nvSpPr>
          <p:spPr>
            <a:xfrm>
              <a:off x="7125919" y="3201191"/>
              <a:ext cx="1554295" cy="304721"/>
            </a:xfrm>
            <a:custGeom>
              <a:avLst/>
              <a:gdLst>
                <a:gd name="connsiteX0" fmla="*/ 0 w 1554295"/>
                <a:gd name="connsiteY0" fmla="*/ 30472 h 304721"/>
                <a:gd name="connsiteX1" fmla="*/ 30472 w 1554295"/>
                <a:gd name="connsiteY1" fmla="*/ 0 h 304721"/>
                <a:gd name="connsiteX2" fmla="*/ 1523823 w 1554295"/>
                <a:gd name="connsiteY2" fmla="*/ 0 h 304721"/>
                <a:gd name="connsiteX3" fmla="*/ 1554295 w 1554295"/>
                <a:gd name="connsiteY3" fmla="*/ 30472 h 304721"/>
                <a:gd name="connsiteX4" fmla="*/ 1554295 w 1554295"/>
                <a:gd name="connsiteY4" fmla="*/ 274249 h 304721"/>
                <a:gd name="connsiteX5" fmla="*/ 1523823 w 1554295"/>
                <a:gd name="connsiteY5" fmla="*/ 304721 h 304721"/>
                <a:gd name="connsiteX6" fmla="*/ 30472 w 1554295"/>
                <a:gd name="connsiteY6" fmla="*/ 304721 h 304721"/>
                <a:gd name="connsiteX7" fmla="*/ 0 w 1554295"/>
                <a:gd name="connsiteY7" fmla="*/ 274249 h 304721"/>
                <a:gd name="connsiteX8" fmla="*/ 0 w 1554295"/>
                <a:gd name="connsiteY8" fmla="*/ 30472 h 30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4721">
                  <a:moveTo>
                    <a:pt x="0" y="30472"/>
                  </a:moveTo>
                  <a:cubicBezTo>
                    <a:pt x="0" y="13643"/>
                    <a:pt x="13643" y="0"/>
                    <a:pt x="30472" y="0"/>
                  </a:cubicBezTo>
                  <a:lnTo>
                    <a:pt x="1523823" y="0"/>
                  </a:lnTo>
                  <a:cubicBezTo>
                    <a:pt x="1540652" y="0"/>
                    <a:pt x="1554295" y="13643"/>
                    <a:pt x="1554295" y="30472"/>
                  </a:cubicBezTo>
                  <a:lnTo>
                    <a:pt x="1554295" y="274249"/>
                  </a:lnTo>
                  <a:cubicBezTo>
                    <a:pt x="1554295" y="291078"/>
                    <a:pt x="1540652" y="304721"/>
                    <a:pt x="1523823" y="304721"/>
                  </a:cubicBezTo>
                  <a:lnTo>
                    <a:pt x="30472" y="304721"/>
                  </a:lnTo>
                  <a:cubicBezTo>
                    <a:pt x="13643" y="304721"/>
                    <a:pt x="0" y="291078"/>
                    <a:pt x="0" y="274249"/>
                  </a:cubicBezTo>
                  <a:lnTo>
                    <a:pt x="0" y="304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49" tIns="22410" rIns="27649" bIns="2241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土建维修工</a:t>
              </a:r>
            </a:p>
          </p:txBody>
        </p:sp>
        <p:sp>
          <p:nvSpPr>
            <p:cNvPr id="40" name="任意多边形: 形状 25">
              <a:extLst>
                <a:ext uri="{FF2B5EF4-FFF2-40B4-BE49-F238E27FC236}">
                  <a16:creationId xmlns:a16="http://schemas.microsoft.com/office/drawing/2014/main" id="{83EFB079-0DBA-C45F-47E7-0BC42DA1D9C0}"/>
                </a:ext>
              </a:extLst>
            </p:cNvPr>
            <p:cNvSpPr/>
            <p:nvPr/>
          </p:nvSpPr>
          <p:spPr>
            <a:xfrm>
              <a:off x="7125919" y="3527214"/>
              <a:ext cx="1554295" cy="304721"/>
            </a:xfrm>
            <a:custGeom>
              <a:avLst/>
              <a:gdLst>
                <a:gd name="connsiteX0" fmla="*/ 0 w 1554295"/>
                <a:gd name="connsiteY0" fmla="*/ 30472 h 304721"/>
                <a:gd name="connsiteX1" fmla="*/ 30472 w 1554295"/>
                <a:gd name="connsiteY1" fmla="*/ 0 h 304721"/>
                <a:gd name="connsiteX2" fmla="*/ 1523823 w 1554295"/>
                <a:gd name="connsiteY2" fmla="*/ 0 h 304721"/>
                <a:gd name="connsiteX3" fmla="*/ 1554295 w 1554295"/>
                <a:gd name="connsiteY3" fmla="*/ 30472 h 304721"/>
                <a:gd name="connsiteX4" fmla="*/ 1554295 w 1554295"/>
                <a:gd name="connsiteY4" fmla="*/ 274249 h 304721"/>
                <a:gd name="connsiteX5" fmla="*/ 1523823 w 1554295"/>
                <a:gd name="connsiteY5" fmla="*/ 304721 h 304721"/>
                <a:gd name="connsiteX6" fmla="*/ 30472 w 1554295"/>
                <a:gd name="connsiteY6" fmla="*/ 304721 h 304721"/>
                <a:gd name="connsiteX7" fmla="*/ 0 w 1554295"/>
                <a:gd name="connsiteY7" fmla="*/ 274249 h 304721"/>
                <a:gd name="connsiteX8" fmla="*/ 0 w 1554295"/>
                <a:gd name="connsiteY8" fmla="*/ 30472 h 30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4721">
                  <a:moveTo>
                    <a:pt x="0" y="30472"/>
                  </a:moveTo>
                  <a:cubicBezTo>
                    <a:pt x="0" y="13643"/>
                    <a:pt x="13643" y="0"/>
                    <a:pt x="30472" y="0"/>
                  </a:cubicBezTo>
                  <a:lnTo>
                    <a:pt x="1523823" y="0"/>
                  </a:lnTo>
                  <a:cubicBezTo>
                    <a:pt x="1540652" y="0"/>
                    <a:pt x="1554295" y="13643"/>
                    <a:pt x="1554295" y="30472"/>
                  </a:cubicBezTo>
                  <a:lnTo>
                    <a:pt x="1554295" y="274249"/>
                  </a:lnTo>
                  <a:cubicBezTo>
                    <a:pt x="1554295" y="291078"/>
                    <a:pt x="1540652" y="304721"/>
                    <a:pt x="1523823" y="304721"/>
                  </a:cubicBezTo>
                  <a:lnTo>
                    <a:pt x="30472" y="304721"/>
                  </a:lnTo>
                  <a:cubicBezTo>
                    <a:pt x="13643" y="304721"/>
                    <a:pt x="0" y="291078"/>
                    <a:pt x="0" y="274249"/>
                  </a:cubicBezTo>
                  <a:lnTo>
                    <a:pt x="0" y="304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49" tIns="22410" rIns="27649" bIns="2241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通信检修工</a:t>
              </a:r>
            </a:p>
          </p:txBody>
        </p:sp>
        <p:sp>
          <p:nvSpPr>
            <p:cNvPr id="41" name="任意多边形: 形状 26">
              <a:extLst>
                <a:ext uri="{FF2B5EF4-FFF2-40B4-BE49-F238E27FC236}">
                  <a16:creationId xmlns:a16="http://schemas.microsoft.com/office/drawing/2014/main" id="{B03BC20F-9615-29CB-6380-DE0ADD33A8C4}"/>
                </a:ext>
              </a:extLst>
            </p:cNvPr>
            <p:cNvSpPr/>
            <p:nvPr/>
          </p:nvSpPr>
          <p:spPr>
            <a:xfrm>
              <a:off x="7125919" y="3861763"/>
              <a:ext cx="1554295" cy="304721"/>
            </a:xfrm>
            <a:custGeom>
              <a:avLst/>
              <a:gdLst>
                <a:gd name="connsiteX0" fmla="*/ 0 w 1554295"/>
                <a:gd name="connsiteY0" fmla="*/ 30472 h 304721"/>
                <a:gd name="connsiteX1" fmla="*/ 30472 w 1554295"/>
                <a:gd name="connsiteY1" fmla="*/ 0 h 304721"/>
                <a:gd name="connsiteX2" fmla="*/ 1523823 w 1554295"/>
                <a:gd name="connsiteY2" fmla="*/ 0 h 304721"/>
                <a:gd name="connsiteX3" fmla="*/ 1554295 w 1554295"/>
                <a:gd name="connsiteY3" fmla="*/ 30472 h 304721"/>
                <a:gd name="connsiteX4" fmla="*/ 1554295 w 1554295"/>
                <a:gd name="connsiteY4" fmla="*/ 274249 h 304721"/>
                <a:gd name="connsiteX5" fmla="*/ 1523823 w 1554295"/>
                <a:gd name="connsiteY5" fmla="*/ 304721 h 304721"/>
                <a:gd name="connsiteX6" fmla="*/ 30472 w 1554295"/>
                <a:gd name="connsiteY6" fmla="*/ 304721 h 304721"/>
                <a:gd name="connsiteX7" fmla="*/ 0 w 1554295"/>
                <a:gd name="connsiteY7" fmla="*/ 274249 h 304721"/>
                <a:gd name="connsiteX8" fmla="*/ 0 w 1554295"/>
                <a:gd name="connsiteY8" fmla="*/ 30472 h 30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4721">
                  <a:moveTo>
                    <a:pt x="0" y="30472"/>
                  </a:moveTo>
                  <a:cubicBezTo>
                    <a:pt x="0" y="13643"/>
                    <a:pt x="13643" y="0"/>
                    <a:pt x="30472" y="0"/>
                  </a:cubicBezTo>
                  <a:lnTo>
                    <a:pt x="1523823" y="0"/>
                  </a:lnTo>
                  <a:cubicBezTo>
                    <a:pt x="1540652" y="0"/>
                    <a:pt x="1554295" y="13643"/>
                    <a:pt x="1554295" y="30472"/>
                  </a:cubicBezTo>
                  <a:lnTo>
                    <a:pt x="1554295" y="274249"/>
                  </a:lnTo>
                  <a:cubicBezTo>
                    <a:pt x="1554295" y="291078"/>
                    <a:pt x="1540652" y="304721"/>
                    <a:pt x="1523823" y="304721"/>
                  </a:cubicBezTo>
                  <a:lnTo>
                    <a:pt x="30472" y="304721"/>
                  </a:lnTo>
                  <a:cubicBezTo>
                    <a:pt x="13643" y="304721"/>
                    <a:pt x="0" y="291078"/>
                    <a:pt x="0" y="274249"/>
                  </a:cubicBezTo>
                  <a:lnTo>
                    <a:pt x="0" y="304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49" tIns="22410" rIns="27649" bIns="2241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电力调度员</a:t>
              </a:r>
            </a:p>
          </p:txBody>
        </p:sp>
        <p:sp>
          <p:nvSpPr>
            <p:cNvPr id="42" name="任意多边形: 形状 27">
              <a:extLst>
                <a:ext uri="{FF2B5EF4-FFF2-40B4-BE49-F238E27FC236}">
                  <a16:creationId xmlns:a16="http://schemas.microsoft.com/office/drawing/2014/main" id="{7DAC24D2-D896-FD29-36D2-8A93B882D39E}"/>
                </a:ext>
              </a:extLst>
            </p:cNvPr>
            <p:cNvSpPr/>
            <p:nvPr/>
          </p:nvSpPr>
          <p:spPr>
            <a:xfrm>
              <a:off x="7125919" y="4213364"/>
              <a:ext cx="1554295" cy="304721"/>
            </a:xfrm>
            <a:custGeom>
              <a:avLst/>
              <a:gdLst>
                <a:gd name="connsiteX0" fmla="*/ 0 w 1554295"/>
                <a:gd name="connsiteY0" fmla="*/ 30472 h 304721"/>
                <a:gd name="connsiteX1" fmla="*/ 30472 w 1554295"/>
                <a:gd name="connsiteY1" fmla="*/ 0 h 304721"/>
                <a:gd name="connsiteX2" fmla="*/ 1523823 w 1554295"/>
                <a:gd name="connsiteY2" fmla="*/ 0 h 304721"/>
                <a:gd name="connsiteX3" fmla="*/ 1554295 w 1554295"/>
                <a:gd name="connsiteY3" fmla="*/ 30472 h 304721"/>
                <a:gd name="connsiteX4" fmla="*/ 1554295 w 1554295"/>
                <a:gd name="connsiteY4" fmla="*/ 274249 h 304721"/>
                <a:gd name="connsiteX5" fmla="*/ 1523823 w 1554295"/>
                <a:gd name="connsiteY5" fmla="*/ 304721 h 304721"/>
                <a:gd name="connsiteX6" fmla="*/ 30472 w 1554295"/>
                <a:gd name="connsiteY6" fmla="*/ 304721 h 304721"/>
                <a:gd name="connsiteX7" fmla="*/ 0 w 1554295"/>
                <a:gd name="connsiteY7" fmla="*/ 274249 h 304721"/>
                <a:gd name="connsiteX8" fmla="*/ 0 w 1554295"/>
                <a:gd name="connsiteY8" fmla="*/ 30472 h 30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4721">
                  <a:moveTo>
                    <a:pt x="0" y="30472"/>
                  </a:moveTo>
                  <a:cubicBezTo>
                    <a:pt x="0" y="13643"/>
                    <a:pt x="13643" y="0"/>
                    <a:pt x="30472" y="0"/>
                  </a:cubicBezTo>
                  <a:lnTo>
                    <a:pt x="1523823" y="0"/>
                  </a:lnTo>
                  <a:cubicBezTo>
                    <a:pt x="1540652" y="0"/>
                    <a:pt x="1554295" y="13643"/>
                    <a:pt x="1554295" y="30472"/>
                  </a:cubicBezTo>
                  <a:lnTo>
                    <a:pt x="1554295" y="274249"/>
                  </a:lnTo>
                  <a:cubicBezTo>
                    <a:pt x="1554295" y="291078"/>
                    <a:pt x="1540652" y="304721"/>
                    <a:pt x="1523823" y="304721"/>
                  </a:cubicBezTo>
                  <a:lnTo>
                    <a:pt x="30472" y="304721"/>
                  </a:lnTo>
                  <a:cubicBezTo>
                    <a:pt x="13643" y="304721"/>
                    <a:pt x="0" y="291078"/>
                    <a:pt x="0" y="274249"/>
                  </a:cubicBezTo>
                  <a:lnTo>
                    <a:pt x="0" y="304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49" tIns="22410" rIns="27649" bIns="2241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环控调度员</a:t>
              </a:r>
            </a:p>
          </p:txBody>
        </p:sp>
        <p:sp>
          <p:nvSpPr>
            <p:cNvPr id="43" name="任意多边形: 形状 28">
              <a:extLst>
                <a:ext uri="{FF2B5EF4-FFF2-40B4-BE49-F238E27FC236}">
                  <a16:creationId xmlns:a16="http://schemas.microsoft.com/office/drawing/2014/main" id="{78DB7401-8627-2641-E8CB-5E7E0A2C163B}"/>
                </a:ext>
              </a:extLst>
            </p:cNvPr>
            <p:cNvSpPr/>
            <p:nvPr/>
          </p:nvSpPr>
          <p:spPr>
            <a:xfrm>
              <a:off x="7125919" y="4564965"/>
              <a:ext cx="1554295" cy="304721"/>
            </a:xfrm>
            <a:custGeom>
              <a:avLst/>
              <a:gdLst>
                <a:gd name="connsiteX0" fmla="*/ 0 w 1554295"/>
                <a:gd name="connsiteY0" fmla="*/ 30472 h 304721"/>
                <a:gd name="connsiteX1" fmla="*/ 30472 w 1554295"/>
                <a:gd name="connsiteY1" fmla="*/ 0 h 304721"/>
                <a:gd name="connsiteX2" fmla="*/ 1523823 w 1554295"/>
                <a:gd name="connsiteY2" fmla="*/ 0 h 304721"/>
                <a:gd name="connsiteX3" fmla="*/ 1554295 w 1554295"/>
                <a:gd name="connsiteY3" fmla="*/ 30472 h 304721"/>
                <a:gd name="connsiteX4" fmla="*/ 1554295 w 1554295"/>
                <a:gd name="connsiteY4" fmla="*/ 274249 h 304721"/>
                <a:gd name="connsiteX5" fmla="*/ 1523823 w 1554295"/>
                <a:gd name="connsiteY5" fmla="*/ 304721 h 304721"/>
                <a:gd name="connsiteX6" fmla="*/ 30472 w 1554295"/>
                <a:gd name="connsiteY6" fmla="*/ 304721 h 304721"/>
                <a:gd name="connsiteX7" fmla="*/ 0 w 1554295"/>
                <a:gd name="connsiteY7" fmla="*/ 274249 h 304721"/>
                <a:gd name="connsiteX8" fmla="*/ 0 w 1554295"/>
                <a:gd name="connsiteY8" fmla="*/ 30472 h 30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4721">
                  <a:moveTo>
                    <a:pt x="0" y="30472"/>
                  </a:moveTo>
                  <a:cubicBezTo>
                    <a:pt x="0" y="13643"/>
                    <a:pt x="13643" y="0"/>
                    <a:pt x="30472" y="0"/>
                  </a:cubicBezTo>
                  <a:lnTo>
                    <a:pt x="1523823" y="0"/>
                  </a:lnTo>
                  <a:cubicBezTo>
                    <a:pt x="1540652" y="0"/>
                    <a:pt x="1554295" y="13643"/>
                    <a:pt x="1554295" y="30472"/>
                  </a:cubicBezTo>
                  <a:lnTo>
                    <a:pt x="1554295" y="274249"/>
                  </a:lnTo>
                  <a:cubicBezTo>
                    <a:pt x="1554295" y="291078"/>
                    <a:pt x="1540652" y="304721"/>
                    <a:pt x="1523823" y="304721"/>
                  </a:cubicBezTo>
                  <a:lnTo>
                    <a:pt x="30472" y="304721"/>
                  </a:lnTo>
                  <a:cubicBezTo>
                    <a:pt x="13643" y="304721"/>
                    <a:pt x="0" y="291078"/>
                    <a:pt x="0" y="274249"/>
                  </a:cubicBezTo>
                  <a:lnTo>
                    <a:pt x="0" y="304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49" tIns="22410" rIns="27649" bIns="2241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行车调度员</a:t>
              </a:r>
            </a:p>
          </p:txBody>
        </p:sp>
        <p:sp>
          <p:nvSpPr>
            <p:cNvPr id="44" name="任意多边形: 形状 29">
              <a:extLst>
                <a:ext uri="{FF2B5EF4-FFF2-40B4-BE49-F238E27FC236}">
                  <a16:creationId xmlns:a16="http://schemas.microsoft.com/office/drawing/2014/main" id="{6383F162-3632-6900-4C92-A00230080780}"/>
                </a:ext>
              </a:extLst>
            </p:cNvPr>
            <p:cNvSpPr/>
            <p:nvPr/>
          </p:nvSpPr>
          <p:spPr>
            <a:xfrm>
              <a:off x="7125919" y="4899514"/>
              <a:ext cx="1554295" cy="304721"/>
            </a:xfrm>
            <a:custGeom>
              <a:avLst/>
              <a:gdLst>
                <a:gd name="connsiteX0" fmla="*/ 0 w 1554295"/>
                <a:gd name="connsiteY0" fmla="*/ 30472 h 304721"/>
                <a:gd name="connsiteX1" fmla="*/ 30472 w 1554295"/>
                <a:gd name="connsiteY1" fmla="*/ 0 h 304721"/>
                <a:gd name="connsiteX2" fmla="*/ 1523823 w 1554295"/>
                <a:gd name="connsiteY2" fmla="*/ 0 h 304721"/>
                <a:gd name="connsiteX3" fmla="*/ 1554295 w 1554295"/>
                <a:gd name="connsiteY3" fmla="*/ 30472 h 304721"/>
                <a:gd name="connsiteX4" fmla="*/ 1554295 w 1554295"/>
                <a:gd name="connsiteY4" fmla="*/ 274249 h 304721"/>
                <a:gd name="connsiteX5" fmla="*/ 1523823 w 1554295"/>
                <a:gd name="connsiteY5" fmla="*/ 304721 h 304721"/>
                <a:gd name="connsiteX6" fmla="*/ 30472 w 1554295"/>
                <a:gd name="connsiteY6" fmla="*/ 304721 h 304721"/>
                <a:gd name="connsiteX7" fmla="*/ 0 w 1554295"/>
                <a:gd name="connsiteY7" fmla="*/ 274249 h 304721"/>
                <a:gd name="connsiteX8" fmla="*/ 0 w 1554295"/>
                <a:gd name="connsiteY8" fmla="*/ 30472 h 30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4721">
                  <a:moveTo>
                    <a:pt x="0" y="30472"/>
                  </a:moveTo>
                  <a:cubicBezTo>
                    <a:pt x="0" y="13643"/>
                    <a:pt x="13643" y="0"/>
                    <a:pt x="30472" y="0"/>
                  </a:cubicBezTo>
                  <a:lnTo>
                    <a:pt x="1523823" y="0"/>
                  </a:lnTo>
                  <a:cubicBezTo>
                    <a:pt x="1540652" y="0"/>
                    <a:pt x="1554295" y="13643"/>
                    <a:pt x="1554295" y="30472"/>
                  </a:cubicBezTo>
                  <a:lnTo>
                    <a:pt x="1554295" y="274249"/>
                  </a:lnTo>
                  <a:cubicBezTo>
                    <a:pt x="1554295" y="291078"/>
                    <a:pt x="1540652" y="304721"/>
                    <a:pt x="1523823" y="304721"/>
                  </a:cubicBezTo>
                  <a:lnTo>
                    <a:pt x="30472" y="304721"/>
                  </a:lnTo>
                  <a:cubicBezTo>
                    <a:pt x="13643" y="304721"/>
                    <a:pt x="0" y="291078"/>
                    <a:pt x="0" y="274249"/>
                  </a:cubicBezTo>
                  <a:lnTo>
                    <a:pt x="0" y="304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49" tIns="22410" rIns="27649" bIns="2241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车辆段调度员</a:t>
              </a:r>
            </a:p>
          </p:txBody>
        </p:sp>
        <p:sp>
          <p:nvSpPr>
            <p:cNvPr id="45" name="任意多边形: 形状 30">
              <a:extLst>
                <a:ext uri="{FF2B5EF4-FFF2-40B4-BE49-F238E27FC236}">
                  <a16:creationId xmlns:a16="http://schemas.microsoft.com/office/drawing/2014/main" id="{8B266477-1716-E020-449D-771D5424A62C}"/>
                </a:ext>
              </a:extLst>
            </p:cNvPr>
            <p:cNvSpPr/>
            <p:nvPr/>
          </p:nvSpPr>
          <p:spPr>
            <a:xfrm>
              <a:off x="7125919" y="5242589"/>
              <a:ext cx="1554295" cy="304721"/>
            </a:xfrm>
            <a:custGeom>
              <a:avLst/>
              <a:gdLst>
                <a:gd name="connsiteX0" fmla="*/ 0 w 1554295"/>
                <a:gd name="connsiteY0" fmla="*/ 30472 h 304721"/>
                <a:gd name="connsiteX1" fmla="*/ 30472 w 1554295"/>
                <a:gd name="connsiteY1" fmla="*/ 0 h 304721"/>
                <a:gd name="connsiteX2" fmla="*/ 1523823 w 1554295"/>
                <a:gd name="connsiteY2" fmla="*/ 0 h 304721"/>
                <a:gd name="connsiteX3" fmla="*/ 1554295 w 1554295"/>
                <a:gd name="connsiteY3" fmla="*/ 30472 h 304721"/>
                <a:gd name="connsiteX4" fmla="*/ 1554295 w 1554295"/>
                <a:gd name="connsiteY4" fmla="*/ 274249 h 304721"/>
                <a:gd name="connsiteX5" fmla="*/ 1523823 w 1554295"/>
                <a:gd name="connsiteY5" fmla="*/ 304721 h 304721"/>
                <a:gd name="connsiteX6" fmla="*/ 30472 w 1554295"/>
                <a:gd name="connsiteY6" fmla="*/ 304721 h 304721"/>
                <a:gd name="connsiteX7" fmla="*/ 0 w 1554295"/>
                <a:gd name="connsiteY7" fmla="*/ 274249 h 304721"/>
                <a:gd name="connsiteX8" fmla="*/ 0 w 1554295"/>
                <a:gd name="connsiteY8" fmla="*/ 30472 h 30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04721">
                  <a:moveTo>
                    <a:pt x="0" y="30472"/>
                  </a:moveTo>
                  <a:cubicBezTo>
                    <a:pt x="0" y="13643"/>
                    <a:pt x="13643" y="0"/>
                    <a:pt x="30472" y="0"/>
                  </a:cubicBezTo>
                  <a:lnTo>
                    <a:pt x="1523823" y="0"/>
                  </a:lnTo>
                  <a:cubicBezTo>
                    <a:pt x="1540652" y="0"/>
                    <a:pt x="1554295" y="13643"/>
                    <a:pt x="1554295" y="30472"/>
                  </a:cubicBezTo>
                  <a:lnTo>
                    <a:pt x="1554295" y="274249"/>
                  </a:lnTo>
                  <a:cubicBezTo>
                    <a:pt x="1554295" y="291078"/>
                    <a:pt x="1540652" y="304721"/>
                    <a:pt x="1523823" y="304721"/>
                  </a:cubicBezTo>
                  <a:lnTo>
                    <a:pt x="30472" y="304721"/>
                  </a:lnTo>
                  <a:cubicBezTo>
                    <a:pt x="13643" y="304721"/>
                    <a:pt x="0" y="291078"/>
                    <a:pt x="0" y="274249"/>
                  </a:cubicBezTo>
                  <a:lnTo>
                    <a:pt x="0" y="3047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49" tIns="22410" rIns="27649" bIns="2241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站台门检修工</a:t>
              </a:r>
            </a:p>
          </p:txBody>
        </p:sp>
        <p:sp>
          <p:nvSpPr>
            <p:cNvPr id="46" name="任意多边形: 形状 31">
              <a:extLst>
                <a:ext uri="{FF2B5EF4-FFF2-40B4-BE49-F238E27FC236}">
                  <a16:creationId xmlns:a16="http://schemas.microsoft.com/office/drawing/2014/main" id="{3A56332B-7432-3B2F-FF0C-2EE1328AD473}"/>
                </a:ext>
              </a:extLst>
            </p:cNvPr>
            <p:cNvSpPr/>
            <p:nvPr/>
          </p:nvSpPr>
          <p:spPr>
            <a:xfrm>
              <a:off x="9020217" y="2253048"/>
              <a:ext cx="1942869" cy="3412646"/>
            </a:xfrm>
            <a:custGeom>
              <a:avLst/>
              <a:gdLst>
                <a:gd name="connsiteX0" fmla="*/ 0 w 1942869"/>
                <a:gd name="connsiteY0" fmla="*/ 194287 h 3721340"/>
                <a:gd name="connsiteX1" fmla="*/ 194287 w 1942869"/>
                <a:gd name="connsiteY1" fmla="*/ 0 h 3721340"/>
                <a:gd name="connsiteX2" fmla="*/ 1748582 w 1942869"/>
                <a:gd name="connsiteY2" fmla="*/ 0 h 3721340"/>
                <a:gd name="connsiteX3" fmla="*/ 1942869 w 1942869"/>
                <a:gd name="connsiteY3" fmla="*/ 194287 h 3721340"/>
                <a:gd name="connsiteX4" fmla="*/ 1942869 w 1942869"/>
                <a:gd name="connsiteY4" fmla="*/ 3527053 h 3721340"/>
                <a:gd name="connsiteX5" fmla="*/ 1748582 w 1942869"/>
                <a:gd name="connsiteY5" fmla="*/ 3721340 h 3721340"/>
                <a:gd name="connsiteX6" fmla="*/ 194287 w 1942869"/>
                <a:gd name="connsiteY6" fmla="*/ 3721340 h 3721340"/>
                <a:gd name="connsiteX7" fmla="*/ 0 w 1942869"/>
                <a:gd name="connsiteY7" fmla="*/ 3527053 h 3721340"/>
                <a:gd name="connsiteX8" fmla="*/ 0 w 1942869"/>
                <a:gd name="connsiteY8" fmla="*/ 194287 h 372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2869" h="3721340">
                  <a:moveTo>
                    <a:pt x="0" y="194287"/>
                  </a:moveTo>
                  <a:cubicBezTo>
                    <a:pt x="0" y="86985"/>
                    <a:pt x="86985" y="0"/>
                    <a:pt x="194287" y="0"/>
                  </a:cubicBezTo>
                  <a:lnTo>
                    <a:pt x="1748582" y="0"/>
                  </a:lnTo>
                  <a:cubicBezTo>
                    <a:pt x="1855884" y="0"/>
                    <a:pt x="1942869" y="86985"/>
                    <a:pt x="1942869" y="194287"/>
                  </a:cubicBezTo>
                  <a:lnTo>
                    <a:pt x="1942869" y="3527053"/>
                  </a:lnTo>
                  <a:cubicBezTo>
                    <a:pt x="1942869" y="3634355"/>
                    <a:pt x="1855884" y="3721340"/>
                    <a:pt x="1748582" y="3721340"/>
                  </a:cubicBezTo>
                  <a:lnTo>
                    <a:pt x="194287" y="3721340"/>
                  </a:lnTo>
                  <a:cubicBezTo>
                    <a:pt x="86985" y="3721340"/>
                    <a:pt x="0" y="3634355"/>
                    <a:pt x="0" y="3527053"/>
                  </a:cubicBezTo>
                  <a:lnTo>
                    <a:pt x="0" y="194287"/>
                  </a:lnTo>
                  <a:close/>
                </a:path>
              </a:pathLst>
            </a:custGeom>
            <a:solidFill>
              <a:srgbClr val="CB141B"/>
            </a:soli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199942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城轨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6个工种</a:t>
              </a:r>
            </a:p>
          </p:txBody>
        </p:sp>
        <p:sp>
          <p:nvSpPr>
            <p:cNvPr id="47" name="任意多边形: 形状 33">
              <a:extLst>
                <a:ext uri="{FF2B5EF4-FFF2-40B4-BE49-F238E27FC236}">
                  <a16:creationId xmlns:a16="http://schemas.microsoft.com/office/drawing/2014/main" id="{A424DF5F-EF88-A37E-A077-F14CA6111BA8}"/>
                </a:ext>
              </a:extLst>
            </p:cNvPr>
            <p:cNvSpPr/>
            <p:nvPr/>
          </p:nvSpPr>
          <p:spPr>
            <a:xfrm>
              <a:off x="9214504" y="3173486"/>
              <a:ext cx="1554295" cy="357279"/>
            </a:xfrm>
            <a:custGeom>
              <a:avLst/>
              <a:gdLst>
                <a:gd name="connsiteX0" fmla="*/ 0 w 1554295"/>
                <a:gd name="connsiteY0" fmla="*/ 35728 h 357279"/>
                <a:gd name="connsiteX1" fmla="*/ 35728 w 1554295"/>
                <a:gd name="connsiteY1" fmla="*/ 0 h 357279"/>
                <a:gd name="connsiteX2" fmla="*/ 1518567 w 1554295"/>
                <a:gd name="connsiteY2" fmla="*/ 0 h 357279"/>
                <a:gd name="connsiteX3" fmla="*/ 1554295 w 1554295"/>
                <a:gd name="connsiteY3" fmla="*/ 35728 h 357279"/>
                <a:gd name="connsiteX4" fmla="*/ 1554295 w 1554295"/>
                <a:gd name="connsiteY4" fmla="*/ 321551 h 357279"/>
                <a:gd name="connsiteX5" fmla="*/ 1518567 w 1554295"/>
                <a:gd name="connsiteY5" fmla="*/ 357279 h 357279"/>
                <a:gd name="connsiteX6" fmla="*/ 35728 w 1554295"/>
                <a:gd name="connsiteY6" fmla="*/ 357279 h 357279"/>
                <a:gd name="connsiteX7" fmla="*/ 0 w 1554295"/>
                <a:gd name="connsiteY7" fmla="*/ 321551 h 357279"/>
                <a:gd name="connsiteX8" fmla="*/ 0 w 1554295"/>
                <a:gd name="connsiteY8" fmla="*/ 35728 h 3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57279">
                  <a:moveTo>
                    <a:pt x="0" y="35728"/>
                  </a:moveTo>
                  <a:cubicBezTo>
                    <a:pt x="0" y="15996"/>
                    <a:pt x="15996" y="0"/>
                    <a:pt x="35728" y="0"/>
                  </a:cubicBezTo>
                  <a:lnTo>
                    <a:pt x="1518567" y="0"/>
                  </a:lnTo>
                  <a:cubicBezTo>
                    <a:pt x="1538299" y="0"/>
                    <a:pt x="1554295" y="15996"/>
                    <a:pt x="1554295" y="35728"/>
                  </a:cubicBezTo>
                  <a:lnTo>
                    <a:pt x="1554295" y="321551"/>
                  </a:lnTo>
                  <a:cubicBezTo>
                    <a:pt x="1554295" y="341283"/>
                    <a:pt x="1538299" y="357279"/>
                    <a:pt x="1518567" y="357279"/>
                  </a:cubicBezTo>
                  <a:lnTo>
                    <a:pt x="35728" y="357279"/>
                  </a:lnTo>
                  <a:cubicBezTo>
                    <a:pt x="15996" y="357279"/>
                    <a:pt x="0" y="341283"/>
                    <a:pt x="0" y="321551"/>
                  </a:cubicBezTo>
                  <a:lnTo>
                    <a:pt x="0" y="357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3" tIns="23564" rIns="28803" bIns="23564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土建维修工</a:t>
              </a:r>
            </a:p>
          </p:txBody>
        </p:sp>
        <p:sp>
          <p:nvSpPr>
            <p:cNvPr id="48" name="任意多边形: 形状 34">
              <a:extLst>
                <a:ext uri="{FF2B5EF4-FFF2-40B4-BE49-F238E27FC236}">
                  <a16:creationId xmlns:a16="http://schemas.microsoft.com/office/drawing/2014/main" id="{93B810C8-0D8E-CB0F-EBF8-5327278335F0}"/>
                </a:ext>
              </a:extLst>
            </p:cNvPr>
            <p:cNvSpPr/>
            <p:nvPr/>
          </p:nvSpPr>
          <p:spPr>
            <a:xfrm>
              <a:off x="9214504" y="3577202"/>
              <a:ext cx="1554294" cy="331695"/>
            </a:xfrm>
            <a:custGeom>
              <a:avLst/>
              <a:gdLst>
                <a:gd name="connsiteX0" fmla="*/ 0 w 1554295"/>
                <a:gd name="connsiteY0" fmla="*/ 35728 h 357279"/>
                <a:gd name="connsiteX1" fmla="*/ 35728 w 1554295"/>
                <a:gd name="connsiteY1" fmla="*/ 0 h 357279"/>
                <a:gd name="connsiteX2" fmla="*/ 1518567 w 1554295"/>
                <a:gd name="connsiteY2" fmla="*/ 0 h 357279"/>
                <a:gd name="connsiteX3" fmla="*/ 1554295 w 1554295"/>
                <a:gd name="connsiteY3" fmla="*/ 35728 h 357279"/>
                <a:gd name="connsiteX4" fmla="*/ 1554295 w 1554295"/>
                <a:gd name="connsiteY4" fmla="*/ 321551 h 357279"/>
                <a:gd name="connsiteX5" fmla="*/ 1518567 w 1554295"/>
                <a:gd name="connsiteY5" fmla="*/ 357279 h 357279"/>
                <a:gd name="connsiteX6" fmla="*/ 35728 w 1554295"/>
                <a:gd name="connsiteY6" fmla="*/ 357279 h 357279"/>
                <a:gd name="connsiteX7" fmla="*/ 0 w 1554295"/>
                <a:gd name="connsiteY7" fmla="*/ 321551 h 357279"/>
                <a:gd name="connsiteX8" fmla="*/ 0 w 1554295"/>
                <a:gd name="connsiteY8" fmla="*/ 35728 h 3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57279">
                  <a:moveTo>
                    <a:pt x="0" y="35728"/>
                  </a:moveTo>
                  <a:cubicBezTo>
                    <a:pt x="0" y="15996"/>
                    <a:pt x="15996" y="0"/>
                    <a:pt x="35728" y="0"/>
                  </a:cubicBezTo>
                  <a:lnTo>
                    <a:pt x="1518567" y="0"/>
                  </a:lnTo>
                  <a:cubicBezTo>
                    <a:pt x="1538299" y="0"/>
                    <a:pt x="1554295" y="15996"/>
                    <a:pt x="1554295" y="35728"/>
                  </a:cubicBezTo>
                  <a:lnTo>
                    <a:pt x="1554295" y="321551"/>
                  </a:lnTo>
                  <a:cubicBezTo>
                    <a:pt x="1554295" y="341283"/>
                    <a:pt x="1538299" y="357279"/>
                    <a:pt x="1518567" y="357279"/>
                  </a:cubicBezTo>
                  <a:lnTo>
                    <a:pt x="35728" y="357279"/>
                  </a:lnTo>
                  <a:cubicBezTo>
                    <a:pt x="15996" y="357279"/>
                    <a:pt x="0" y="341283"/>
                    <a:pt x="0" y="321551"/>
                  </a:cubicBezTo>
                  <a:lnTo>
                    <a:pt x="0" y="357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3" tIns="23564" rIns="28803" bIns="23564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通信检修工</a:t>
              </a:r>
            </a:p>
          </p:txBody>
        </p:sp>
        <p:sp>
          <p:nvSpPr>
            <p:cNvPr id="49" name="任意多边形: 形状 35">
              <a:extLst>
                <a:ext uri="{FF2B5EF4-FFF2-40B4-BE49-F238E27FC236}">
                  <a16:creationId xmlns:a16="http://schemas.microsoft.com/office/drawing/2014/main" id="{D8522B22-19F8-B207-8D6B-B533FE6EA7D1}"/>
                </a:ext>
              </a:extLst>
            </p:cNvPr>
            <p:cNvSpPr/>
            <p:nvPr/>
          </p:nvSpPr>
          <p:spPr>
            <a:xfrm>
              <a:off x="9214504" y="3955336"/>
              <a:ext cx="1554295" cy="357279"/>
            </a:xfrm>
            <a:custGeom>
              <a:avLst/>
              <a:gdLst>
                <a:gd name="connsiteX0" fmla="*/ 0 w 1554295"/>
                <a:gd name="connsiteY0" fmla="*/ 35728 h 357279"/>
                <a:gd name="connsiteX1" fmla="*/ 35728 w 1554295"/>
                <a:gd name="connsiteY1" fmla="*/ 0 h 357279"/>
                <a:gd name="connsiteX2" fmla="*/ 1518567 w 1554295"/>
                <a:gd name="connsiteY2" fmla="*/ 0 h 357279"/>
                <a:gd name="connsiteX3" fmla="*/ 1554295 w 1554295"/>
                <a:gd name="connsiteY3" fmla="*/ 35728 h 357279"/>
                <a:gd name="connsiteX4" fmla="*/ 1554295 w 1554295"/>
                <a:gd name="connsiteY4" fmla="*/ 321551 h 357279"/>
                <a:gd name="connsiteX5" fmla="*/ 1518567 w 1554295"/>
                <a:gd name="connsiteY5" fmla="*/ 357279 h 357279"/>
                <a:gd name="connsiteX6" fmla="*/ 35728 w 1554295"/>
                <a:gd name="connsiteY6" fmla="*/ 357279 h 357279"/>
                <a:gd name="connsiteX7" fmla="*/ 0 w 1554295"/>
                <a:gd name="connsiteY7" fmla="*/ 321551 h 357279"/>
                <a:gd name="connsiteX8" fmla="*/ 0 w 1554295"/>
                <a:gd name="connsiteY8" fmla="*/ 35728 h 3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57279">
                  <a:moveTo>
                    <a:pt x="0" y="35728"/>
                  </a:moveTo>
                  <a:cubicBezTo>
                    <a:pt x="0" y="15996"/>
                    <a:pt x="15996" y="0"/>
                    <a:pt x="35728" y="0"/>
                  </a:cubicBezTo>
                  <a:lnTo>
                    <a:pt x="1518567" y="0"/>
                  </a:lnTo>
                  <a:cubicBezTo>
                    <a:pt x="1538299" y="0"/>
                    <a:pt x="1554295" y="15996"/>
                    <a:pt x="1554295" y="35728"/>
                  </a:cubicBezTo>
                  <a:lnTo>
                    <a:pt x="1554295" y="321551"/>
                  </a:lnTo>
                  <a:cubicBezTo>
                    <a:pt x="1554295" y="341283"/>
                    <a:pt x="1538299" y="357279"/>
                    <a:pt x="1518567" y="357279"/>
                  </a:cubicBezTo>
                  <a:lnTo>
                    <a:pt x="35728" y="357279"/>
                  </a:lnTo>
                  <a:cubicBezTo>
                    <a:pt x="15996" y="357279"/>
                    <a:pt x="0" y="341283"/>
                    <a:pt x="0" y="321551"/>
                  </a:cubicBezTo>
                  <a:lnTo>
                    <a:pt x="0" y="357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3" tIns="23564" rIns="28803" bIns="23564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电力环控调度员</a:t>
              </a:r>
            </a:p>
          </p:txBody>
        </p:sp>
        <p:sp>
          <p:nvSpPr>
            <p:cNvPr id="50" name="任意多边形: 形状 36">
              <a:extLst>
                <a:ext uri="{FF2B5EF4-FFF2-40B4-BE49-F238E27FC236}">
                  <a16:creationId xmlns:a16="http://schemas.microsoft.com/office/drawing/2014/main" id="{CAD3D27A-BA42-2BB9-F4DB-92FE0947B2B7}"/>
                </a:ext>
              </a:extLst>
            </p:cNvPr>
            <p:cNvSpPr/>
            <p:nvPr/>
          </p:nvSpPr>
          <p:spPr>
            <a:xfrm>
              <a:off x="9214504" y="4349886"/>
              <a:ext cx="1554294" cy="357280"/>
            </a:xfrm>
            <a:custGeom>
              <a:avLst/>
              <a:gdLst>
                <a:gd name="connsiteX0" fmla="*/ 0 w 1554295"/>
                <a:gd name="connsiteY0" fmla="*/ 35728 h 357279"/>
                <a:gd name="connsiteX1" fmla="*/ 35728 w 1554295"/>
                <a:gd name="connsiteY1" fmla="*/ 0 h 357279"/>
                <a:gd name="connsiteX2" fmla="*/ 1518567 w 1554295"/>
                <a:gd name="connsiteY2" fmla="*/ 0 h 357279"/>
                <a:gd name="connsiteX3" fmla="*/ 1554295 w 1554295"/>
                <a:gd name="connsiteY3" fmla="*/ 35728 h 357279"/>
                <a:gd name="connsiteX4" fmla="*/ 1554295 w 1554295"/>
                <a:gd name="connsiteY4" fmla="*/ 321551 h 357279"/>
                <a:gd name="connsiteX5" fmla="*/ 1518567 w 1554295"/>
                <a:gd name="connsiteY5" fmla="*/ 357279 h 357279"/>
                <a:gd name="connsiteX6" fmla="*/ 35728 w 1554295"/>
                <a:gd name="connsiteY6" fmla="*/ 357279 h 357279"/>
                <a:gd name="connsiteX7" fmla="*/ 0 w 1554295"/>
                <a:gd name="connsiteY7" fmla="*/ 321551 h 357279"/>
                <a:gd name="connsiteX8" fmla="*/ 0 w 1554295"/>
                <a:gd name="connsiteY8" fmla="*/ 35728 h 3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57279">
                  <a:moveTo>
                    <a:pt x="0" y="35728"/>
                  </a:moveTo>
                  <a:cubicBezTo>
                    <a:pt x="0" y="15996"/>
                    <a:pt x="15996" y="0"/>
                    <a:pt x="35728" y="0"/>
                  </a:cubicBezTo>
                  <a:lnTo>
                    <a:pt x="1518567" y="0"/>
                  </a:lnTo>
                  <a:cubicBezTo>
                    <a:pt x="1538299" y="0"/>
                    <a:pt x="1554295" y="15996"/>
                    <a:pt x="1554295" y="35728"/>
                  </a:cubicBezTo>
                  <a:lnTo>
                    <a:pt x="1554295" y="321551"/>
                  </a:lnTo>
                  <a:cubicBezTo>
                    <a:pt x="1554295" y="341283"/>
                    <a:pt x="1538299" y="357279"/>
                    <a:pt x="1518567" y="357279"/>
                  </a:cubicBezTo>
                  <a:lnTo>
                    <a:pt x="35728" y="357279"/>
                  </a:lnTo>
                  <a:cubicBezTo>
                    <a:pt x="15996" y="357279"/>
                    <a:pt x="0" y="341283"/>
                    <a:pt x="0" y="321551"/>
                  </a:cubicBezTo>
                  <a:lnTo>
                    <a:pt x="0" y="357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3" tIns="23564" rIns="28803" bIns="23564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行车调度员</a:t>
              </a:r>
            </a:p>
          </p:txBody>
        </p:sp>
        <p:sp>
          <p:nvSpPr>
            <p:cNvPr id="51" name="任意多边形: 形状 37">
              <a:extLst>
                <a:ext uri="{FF2B5EF4-FFF2-40B4-BE49-F238E27FC236}">
                  <a16:creationId xmlns:a16="http://schemas.microsoft.com/office/drawing/2014/main" id="{0D6E7A87-0976-B6B5-8E29-48B4C143D779}"/>
                </a:ext>
              </a:extLst>
            </p:cNvPr>
            <p:cNvSpPr/>
            <p:nvPr/>
          </p:nvSpPr>
          <p:spPr>
            <a:xfrm>
              <a:off x="9214504" y="4744438"/>
              <a:ext cx="1554294" cy="357279"/>
            </a:xfrm>
            <a:custGeom>
              <a:avLst/>
              <a:gdLst>
                <a:gd name="connsiteX0" fmla="*/ 0 w 1554295"/>
                <a:gd name="connsiteY0" fmla="*/ 35728 h 357279"/>
                <a:gd name="connsiteX1" fmla="*/ 35728 w 1554295"/>
                <a:gd name="connsiteY1" fmla="*/ 0 h 357279"/>
                <a:gd name="connsiteX2" fmla="*/ 1518567 w 1554295"/>
                <a:gd name="connsiteY2" fmla="*/ 0 h 357279"/>
                <a:gd name="connsiteX3" fmla="*/ 1554295 w 1554295"/>
                <a:gd name="connsiteY3" fmla="*/ 35728 h 357279"/>
                <a:gd name="connsiteX4" fmla="*/ 1554295 w 1554295"/>
                <a:gd name="connsiteY4" fmla="*/ 321551 h 357279"/>
                <a:gd name="connsiteX5" fmla="*/ 1518567 w 1554295"/>
                <a:gd name="connsiteY5" fmla="*/ 357279 h 357279"/>
                <a:gd name="connsiteX6" fmla="*/ 35728 w 1554295"/>
                <a:gd name="connsiteY6" fmla="*/ 357279 h 357279"/>
                <a:gd name="connsiteX7" fmla="*/ 0 w 1554295"/>
                <a:gd name="connsiteY7" fmla="*/ 321551 h 357279"/>
                <a:gd name="connsiteX8" fmla="*/ 0 w 1554295"/>
                <a:gd name="connsiteY8" fmla="*/ 35728 h 3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57279">
                  <a:moveTo>
                    <a:pt x="0" y="35728"/>
                  </a:moveTo>
                  <a:cubicBezTo>
                    <a:pt x="0" y="15996"/>
                    <a:pt x="15996" y="0"/>
                    <a:pt x="35728" y="0"/>
                  </a:cubicBezTo>
                  <a:lnTo>
                    <a:pt x="1518567" y="0"/>
                  </a:lnTo>
                  <a:cubicBezTo>
                    <a:pt x="1538299" y="0"/>
                    <a:pt x="1554295" y="15996"/>
                    <a:pt x="1554295" y="35728"/>
                  </a:cubicBezTo>
                  <a:lnTo>
                    <a:pt x="1554295" y="321551"/>
                  </a:lnTo>
                  <a:cubicBezTo>
                    <a:pt x="1554295" y="341283"/>
                    <a:pt x="1538299" y="357279"/>
                    <a:pt x="1518567" y="357279"/>
                  </a:cubicBezTo>
                  <a:lnTo>
                    <a:pt x="35728" y="357279"/>
                  </a:lnTo>
                  <a:cubicBezTo>
                    <a:pt x="15996" y="357279"/>
                    <a:pt x="0" y="341283"/>
                    <a:pt x="0" y="321551"/>
                  </a:cubicBezTo>
                  <a:lnTo>
                    <a:pt x="0" y="357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3" tIns="23564" rIns="28803" bIns="23564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车辆段调度员</a:t>
              </a:r>
            </a:p>
          </p:txBody>
        </p:sp>
        <p:sp>
          <p:nvSpPr>
            <p:cNvPr id="52" name="任意多边形: 形状 38">
              <a:extLst>
                <a:ext uri="{FF2B5EF4-FFF2-40B4-BE49-F238E27FC236}">
                  <a16:creationId xmlns:a16="http://schemas.microsoft.com/office/drawing/2014/main" id="{0EED5901-A3D9-3416-ED81-6CE85741E97F}"/>
                </a:ext>
              </a:extLst>
            </p:cNvPr>
            <p:cNvSpPr/>
            <p:nvPr/>
          </p:nvSpPr>
          <p:spPr>
            <a:xfrm>
              <a:off x="9214504" y="5138987"/>
              <a:ext cx="1554294" cy="357279"/>
            </a:xfrm>
            <a:custGeom>
              <a:avLst/>
              <a:gdLst>
                <a:gd name="connsiteX0" fmla="*/ 0 w 1554295"/>
                <a:gd name="connsiteY0" fmla="*/ 35728 h 357279"/>
                <a:gd name="connsiteX1" fmla="*/ 35728 w 1554295"/>
                <a:gd name="connsiteY1" fmla="*/ 0 h 357279"/>
                <a:gd name="connsiteX2" fmla="*/ 1518567 w 1554295"/>
                <a:gd name="connsiteY2" fmla="*/ 0 h 357279"/>
                <a:gd name="connsiteX3" fmla="*/ 1554295 w 1554295"/>
                <a:gd name="connsiteY3" fmla="*/ 35728 h 357279"/>
                <a:gd name="connsiteX4" fmla="*/ 1554295 w 1554295"/>
                <a:gd name="connsiteY4" fmla="*/ 321551 h 357279"/>
                <a:gd name="connsiteX5" fmla="*/ 1518567 w 1554295"/>
                <a:gd name="connsiteY5" fmla="*/ 357279 h 357279"/>
                <a:gd name="connsiteX6" fmla="*/ 35728 w 1554295"/>
                <a:gd name="connsiteY6" fmla="*/ 357279 h 357279"/>
                <a:gd name="connsiteX7" fmla="*/ 0 w 1554295"/>
                <a:gd name="connsiteY7" fmla="*/ 321551 h 357279"/>
                <a:gd name="connsiteX8" fmla="*/ 0 w 1554295"/>
                <a:gd name="connsiteY8" fmla="*/ 35728 h 35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4295" h="357279">
                  <a:moveTo>
                    <a:pt x="0" y="35728"/>
                  </a:moveTo>
                  <a:cubicBezTo>
                    <a:pt x="0" y="15996"/>
                    <a:pt x="15996" y="0"/>
                    <a:pt x="35728" y="0"/>
                  </a:cubicBezTo>
                  <a:lnTo>
                    <a:pt x="1518567" y="0"/>
                  </a:lnTo>
                  <a:cubicBezTo>
                    <a:pt x="1538299" y="0"/>
                    <a:pt x="1554295" y="15996"/>
                    <a:pt x="1554295" y="35728"/>
                  </a:cubicBezTo>
                  <a:lnTo>
                    <a:pt x="1554295" y="321551"/>
                  </a:lnTo>
                  <a:cubicBezTo>
                    <a:pt x="1554295" y="341283"/>
                    <a:pt x="1538299" y="357279"/>
                    <a:pt x="1518567" y="357279"/>
                  </a:cubicBezTo>
                  <a:lnTo>
                    <a:pt x="35728" y="357279"/>
                  </a:lnTo>
                  <a:cubicBezTo>
                    <a:pt x="15996" y="357279"/>
                    <a:pt x="0" y="341283"/>
                    <a:pt x="0" y="321551"/>
                  </a:cubicBezTo>
                  <a:lnTo>
                    <a:pt x="0" y="3572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03" tIns="23564" rIns="28803" bIns="23564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站台门检修工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16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770975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09E3C47-AB86-BBDA-9F26-F11D60A65D31}"/>
              </a:ext>
            </a:extLst>
          </p:cNvPr>
          <p:cNvSpPr txBox="1">
            <a:spLocks/>
          </p:cNvSpPr>
          <p:nvPr/>
        </p:nvSpPr>
        <p:spPr>
          <a:xfrm>
            <a:off x="6090920" y="-76875"/>
            <a:ext cx="5373586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编制内容</a:t>
            </a:r>
          </a:p>
        </p:txBody>
      </p:sp>
      <p:sp>
        <p:nvSpPr>
          <p:cNvPr id="2052" name="矩形 128">
            <a:extLst>
              <a:ext uri="{FF2B5EF4-FFF2-40B4-BE49-F238E27FC236}">
                <a16:creationId xmlns:a16="http://schemas.microsoft.com/office/drawing/2014/main" id="{06117A84-6842-01D1-ED93-26B9C31F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7987" y="2554395"/>
            <a:ext cx="3832140" cy="118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职业技能标准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总体结构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BA57FC-53DF-B43D-672A-059C550EB29E}"/>
              </a:ext>
            </a:extLst>
          </p:cNvPr>
          <p:cNvSpPr/>
          <p:nvPr/>
        </p:nvSpPr>
        <p:spPr>
          <a:xfrm>
            <a:off x="2329454" y="973177"/>
            <a:ext cx="8414158" cy="483931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1D2574F-E414-35FE-2DD1-AB87C6ABB422}"/>
              </a:ext>
            </a:extLst>
          </p:cNvPr>
          <p:cNvGrpSpPr/>
          <p:nvPr/>
        </p:nvGrpSpPr>
        <p:grpSpPr>
          <a:xfrm>
            <a:off x="5932526" y="2346484"/>
            <a:ext cx="1624634" cy="1400548"/>
            <a:chOff x="5954909" y="2393782"/>
            <a:chExt cx="2166180" cy="1867397"/>
          </a:xfrm>
        </p:grpSpPr>
        <p:sp>
          <p:nvSpPr>
            <p:cNvPr id="44" name="六边形 43">
              <a:extLst>
                <a:ext uri="{FF2B5EF4-FFF2-40B4-BE49-F238E27FC236}">
                  <a16:creationId xmlns:a16="http://schemas.microsoft.com/office/drawing/2014/main" id="{F3D07660-3B1F-96BB-F263-595CB08E7A38}"/>
                </a:ext>
              </a:extLst>
            </p:cNvPr>
            <p:cNvSpPr/>
            <p:nvPr/>
          </p:nvSpPr>
          <p:spPr>
            <a:xfrm>
              <a:off x="5954909" y="2393782"/>
              <a:ext cx="2166180" cy="1867397"/>
            </a:xfrm>
            <a:prstGeom prst="hexagon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 10">
              <a:extLst>
                <a:ext uri="{FF2B5EF4-FFF2-40B4-BE49-F238E27FC236}">
                  <a16:creationId xmlns:a16="http://schemas.microsoft.com/office/drawing/2014/main" id="{F673DAD0-9CC3-F418-D042-0B0C42F7145E}"/>
                </a:ext>
              </a:extLst>
            </p:cNvPr>
            <p:cNvSpPr/>
            <p:nvPr/>
          </p:nvSpPr>
          <p:spPr>
            <a:xfrm>
              <a:off x="6181464" y="2510004"/>
              <a:ext cx="1718302" cy="747230"/>
            </a:xfrm>
            <a:custGeom>
              <a:avLst/>
              <a:gdLst>
                <a:gd name="connsiteX0" fmla="*/ 477371 w 2215000"/>
                <a:gd name="connsiteY0" fmla="*/ 0 h 963359"/>
                <a:gd name="connsiteX1" fmla="*/ 1737629 w 2215000"/>
                <a:gd name="connsiteY1" fmla="*/ 0 h 963359"/>
                <a:gd name="connsiteX2" fmla="*/ 2215000 w 2215000"/>
                <a:gd name="connsiteY2" fmla="*/ 954742 h 963359"/>
                <a:gd name="connsiteX3" fmla="*/ 2210692 w 2215000"/>
                <a:gd name="connsiteY3" fmla="*/ 963359 h 963359"/>
                <a:gd name="connsiteX4" fmla="*/ 4309 w 2215000"/>
                <a:gd name="connsiteY4" fmla="*/ 963359 h 963359"/>
                <a:gd name="connsiteX5" fmla="*/ 0 w 2215000"/>
                <a:gd name="connsiteY5" fmla="*/ 954742 h 963359"/>
                <a:gd name="connsiteX6" fmla="*/ 477371 w 2215000"/>
                <a:gd name="connsiteY6" fmla="*/ 0 h 96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000" h="963359">
                  <a:moveTo>
                    <a:pt x="477371" y="0"/>
                  </a:moveTo>
                  <a:lnTo>
                    <a:pt x="1737629" y="0"/>
                  </a:lnTo>
                  <a:lnTo>
                    <a:pt x="2215000" y="954742"/>
                  </a:lnTo>
                  <a:lnTo>
                    <a:pt x="2210692" y="963359"/>
                  </a:lnTo>
                  <a:lnTo>
                    <a:pt x="4309" y="963359"/>
                  </a:lnTo>
                  <a:lnTo>
                    <a:pt x="0" y="954742"/>
                  </a:lnTo>
                  <a:lnTo>
                    <a:pt x="477371" y="0"/>
                  </a:lnTo>
                  <a:close/>
                </a:path>
              </a:pathLst>
            </a:custGeom>
            <a:solidFill>
              <a:srgbClr val="E06A2E"/>
            </a:solidFill>
            <a:ln w="25400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D7404C72-D5C7-3103-EA4F-165667E35028}"/>
                </a:ext>
              </a:extLst>
            </p:cNvPr>
            <p:cNvSpPr txBox="1"/>
            <p:nvPr/>
          </p:nvSpPr>
          <p:spPr>
            <a:xfrm>
              <a:off x="6285932" y="3466183"/>
              <a:ext cx="147732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rPr>
                <a:t>基本要求</a:t>
              </a:r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F5B36AD3-69A2-0580-5EC2-A47E21148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2843" y="2697362"/>
              <a:ext cx="378334" cy="397491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B957680-9BBE-75C8-8369-BB9544B8BA18}"/>
              </a:ext>
            </a:extLst>
          </p:cNvPr>
          <p:cNvGrpSpPr/>
          <p:nvPr/>
        </p:nvGrpSpPr>
        <p:grpSpPr>
          <a:xfrm>
            <a:off x="4413079" y="3304667"/>
            <a:ext cx="1624636" cy="1400548"/>
            <a:chOff x="4015284" y="3443701"/>
            <a:chExt cx="2166180" cy="1867397"/>
          </a:xfrm>
        </p:grpSpPr>
        <p:sp>
          <p:nvSpPr>
            <p:cNvPr id="49" name="六边形 48">
              <a:extLst>
                <a:ext uri="{FF2B5EF4-FFF2-40B4-BE49-F238E27FC236}">
                  <a16:creationId xmlns:a16="http://schemas.microsoft.com/office/drawing/2014/main" id="{E0BB9B27-AABE-99D9-0C85-FC6D23E12943}"/>
                </a:ext>
              </a:extLst>
            </p:cNvPr>
            <p:cNvSpPr/>
            <p:nvPr/>
          </p:nvSpPr>
          <p:spPr>
            <a:xfrm>
              <a:off x="4015284" y="3443701"/>
              <a:ext cx="2166180" cy="1867397"/>
            </a:xfrm>
            <a:prstGeom prst="hexagon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16">
              <a:extLst>
                <a:ext uri="{FF2B5EF4-FFF2-40B4-BE49-F238E27FC236}">
                  <a16:creationId xmlns:a16="http://schemas.microsoft.com/office/drawing/2014/main" id="{F71CBAA3-9516-E8A8-5611-D9A55B7A6982}"/>
                </a:ext>
              </a:extLst>
            </p:cNvPr>
            <p:cNvSpPr/>
            <p:nvPr/>
          </p:nvSpPr>
          <p:spPr>
            <a:xfrm>
              <a:off x="4241838" y="3559923"/>
              <a:ext cx="1718302" cy="747230"/>
            </a:xfrm>
            <a:custGeom>
              <a:avLst/>
              <a:gdLst>
                <a:gd name="connsiteX0" fmla="*/ 477371 w 2215000"/>
                <a:gd name="connsiteY0" fmla="*/ 0 h 963359"/>
                <a:gd name="connsiteX1" fmla="*/ 1737629 w 2215000"/>
                <a:gd name="connsiteY1" fmla="*/ 0 h 963359"/>
                <a:gd name="connsiteX2" fmla="*/ 2215000 w 2215000"/>
                <a:gd name="connsiteY2" fmla="*/ 954742 h 963359"/>
                <a:gd name="connsiteX3" fmla="*/ 2210692 w 2215000"/>
                <a:gd name="connsiteY3" fmla="*/ 963359 h 963359"/>
                <a:gd name="connsiteX4" fmla="*/ 4309 w 2215000"/>
                <a:gd name="connsiteY4" fmla="*/ 963359 h 963359"/>
                <a:gd name="connsiteX5" fmla="*/ 0 w 2215000"/>
                <a:gd name="connsiteY5" fmla="*/ 954742 h 963359"/>
                <a:gd name="connsiteX6" fmla="*/ 477371 w 2215000"/>
                <a:gd name="connsiteY6" fmla="*/ 0 h 96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000" h="963359">
                  <a:moveTo>
                    <a:pt x="477371" y="0"/>
                  </a:moveTo>
                  <a:lnTo>
                    <a:pt x="1737629" y="0"/>
                  </a:lnTo>
                  <a:lnTo>
                    <a:pt x="2215000" y="954742"/>
                  </a:lnTo>
                  <a:lnTo>
                    <a:pt x="2210692" y="963359"/>
                  </a:lnTo>
                  <a:lnTo>
                    <a:pt x="4309" y="963359"/>
                  </a:lnTo>
                  <a:lnTo>
                    <a:pt x="0" y="954742"/>
                  </a:lnTo>
                  <a:lnTo>
                    <a:pt x="477371" y="0"/>
                  </a:lnTo>
                  <a:close/>
                </a:path>
              </a:pathLst>
            </a:custGeom>
            <a:solidFill>
              <a:srgbClr val="E06A2E"/>
            </a:solidFill>
            <a:ln w="25400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38A9976C-1A14-E2E4-4816-358AB428985C}"/>
                </a:ext>
              </a:extLst>
            </p:cNvPr>
            <p:cNvSpPr txBox="1"/>
            <p:nvPr/>
          </p:nvSpPr>
          <p:spPr>
            <a:xfrm>
              <a:off x="4473653" y="4501943"/>
              <a:ext cx="11695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rPr>
                <a:t>比重表</a:t>
              </a:r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1C6DC199-98F8-9968-1989-481FA6602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0125" y="3754713"/>
              <a:ext cx="511402" cy="407827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56329F64-79F7-ABA4-2EF5-EFEEE28C65B6}"/>
              </a:ext>
            </a:extLst>
          </p:cNvPr>
          <p:cNvGrpSpPr/>
          <p:nvPr/>
        </p:nvGrpSpPr>
        <p:grpSpPr>
          <a:xfrm>
            <a:off x="4391254" y="1625086"/>
            <a:ext cx="1624634" cy="1400548"/>
            <a:chOff x="4044892" y="1336737"/>
            <a:chExt cx="2166180" cy="1867397"/>
          </a:xfrm>
        </p:grpSpPr>
        <p:sp>
          <p:nvSpPr>
            <p:cNvPr id="54" name="六边形 53">
              <a:extLst>
                <a:ext uri="{FF2B5EF4-FFF2-40B4-BE49-F238E27FC236}">
                  <a16:creationId xmlns:a16="http://schemas.microsoft.com/office/drawing/2014/main" id="{CCD32EF3-125A-DE77-358B-E6501F452AA8}"/>
                </a:ext>
              </a:extLst>
            </p:cNvPr>
            <p:cNvSpPr/>
            <p:nvPr/>
          </p:nvSpPr>
          <p:spPr>
            <a:xfrm>
              <a:off x="4044892" y="1336737"/>
              <a:ext cx="2166180" cy="1867397"/>
            </a:xfrm>
            <a:prstGeom prst="hexagon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24">
              <a:extLst>
                <a:ext uri="{FF2B5EF4-FFF2-40B4-BE49-F238E27FC236}">
                  <a16:creationId xmlns:a16="http://schemas.microsoft.com/office/drawing/2014/main" id="{96167367-27C6-E0BA-9861-0C09E7194718}"/>
                </a:ext>
              </a:extLst>
            </p:cNvPr>
            <p:cNvSpPr/>
            <p:nvPr/>
          </p:nvSpPr>
          <p:spPr>
            <a:xfrm>
              <a:off x="4271446" y="1452959"/>
              <a:ext cx="1718302" cy="747230"/>
            </a:xfrm>
            <a:custGeom>
              <a:avLst/>
              <a:gdLst>
                <a:gd name="connsiteX0" fmla="*/ 477371 w 2215000"/>
                <a:gd name="connsiteY0" fmla="*/ 0 h 963359"/>
                <a:gd name="connsiteX1" fmla="*/ 1737629 w 2215000"/>
                <a:gd name="connsiteY1" fmla="*/ 0 h 963359"/>
                <a:gd name="connsiteX2" fmla="*/ 2215000 w 2215000"/>
                <a:gd name="connsiteY2" fmla="*/ 954742 h 963359"/>
                <a:gd name="connsiteX3" fmla="*/ 2210692 w 2215000"/>
                <a:gd name="connsiteY3" fmla="*/ 963359 h 963359"/>
                <a:gd name="connsiteX4" fmla="*/ 4309 w 2215000"/>
                <a:gd name="connsiteY4" fmla="*/ 963359 h 963359"/>
                <a:gd name="connsiteX5" fmla="*/ 0 w 2215000"/>
                <a:gd name="connsiteY5" fmla="*/ 954742 h 963359"/>
                <a:gd name="connsiteX6" fmla="*/ 477371 w 2215000"/>
                <a:gd name="connsiteY6" fmla="*/ 0 h 96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000" h="963359">
                  <a:moveTo>
                    <a:pt x="477371" y="0"/>
                  </a:moveTo>
                  <a:lnTo>
                    <a:pt x="1737629" y="0"/>
                  </a:lnTo>
                  <a:lnTo>
                    <a:pt x="2215000" y="954742"/>
                  </a:lnTo>
                  <a:lnTo>
                    <a:pt x="2210692" y="963359"/>
                  </a:lnTo>
                  <a:lnTo>
                    <a:pt x="4309" y="963359"/>
                  </a:lnTo>
                  <a:lnTo>
                    <a:pt x="0" y="954742"/>
                  </a:lnTo>
                  <a:lnTo>
                    <a:pt x="477371" y="0"/>
                  </a:lnTo>
                  <a:close/>
                </a:path>
              </a:pathLst>
            </a:custGeom>
            <a:solidFill>
              <a:srgbClr val="CB141B"/>
            </a:solidFill>
            <a:ln w="25400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DE72FAD3-B2CB-E947-3C2F-1B84BBF7CC37}"/>
                </a:ext>
              </a:extLst>
            </p:cNvPr>
            <p:cNvSpPr txBox="1"/>
            <p:nvPr/>
          </p:nvSpPr>
          <p:spPr>
            <a:xfrm>
              <a:off x="4415968" y="2449221"/>
              <a:ext cx="147732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rPr>
                <a:t>职业概况</a:t>
              </a:r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C2546C3F-E52D-4CE5-8617-31EAF22AE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2391" y="1610641"/>
              <a:ext cx="451177" cy="431866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E6CC7EE-E29E-3410-6B85-535FDE3AC721}"/>
              </a:ext>
            </a:extLst>
          </p:cNvPr>
          <p:cNvGrpSpPr/>
          <p:nvPr/>
        </p:nvGrpSpPr>
        <p:grpSpPr>
          <a:xfrm>
            <a:off x="5956668" y="3998812"/>
            <a:ext cx="1624636" cy="1400548"/>
            <a:chOff x="5925302" y="4500746"/>
            <a:chExt cx="2166180" cy="1867397"/>
          </a:xfrm>
        </p:grpSpPr>
        <p:sp>
          <p:nvSpPr>
            <p:cNvPr id="59" name="六边形 58">
              <a:extLst>
                <a:ext uri="{FF2B5EF4-FFF2-40B4-BE49-F238E27FC236}">
                  <a16:creationId xmlns:a16="http://schemas.microsoft.com/office/drawing/2014/main" id="{4D7B7C66-353A-749F-F6A5-128D16FAE878}"/>
                </a:ext>
              </a:extLst>
            </p:cNvPr>
            <p:cNvSpPr/>
            <p:nvPr/>
          </p:nvSpPr>
          <p:spPr>
            <a:xfrm>
              <a:off x="5925302" y="4500746"/>
              <a:ext cx="2166180" cy="1867397"/>
            </a:xfrm>
            <a:prstGeom prst="hexagon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任意多边形 29">
              <a:extLst>
                <a:ext uri="{FF2B5EF4-FFF2-40B4-BE49-F238E27FC236}">
                  <a16:creationId xmlns:a16="http://schemas.microsoft.com/office/drawing/2014/main" id="{19778498-751E-660D-E0FA-EFBCBA461DBE}"/>
                </a:ext>
              </a:extLst>
            </p:cNvPr>
            <p:cNvSpPr/>
            <p:nvPr/>
          </p:nvSpPr>
          <p:spPr>
            <a:xfrm>
              <a:off x="6151856" y="4616968"/>
              <a:ext cx="1718302" cy="747230"/>
            </a:xfrm>
            <a:custGeom>
              <a:avLst/>
              <a:gdLst>
                <a:gd name="connsiteX0" fmla="*/ 477371 w 2215000"/>
                <a:gd name="connsiteY0" fmla="*/ 0 h 963359"/>
                <a:gd name="connsiteX1" fmla="*/ 1737629 w 2215000"/>
                <a:gd name="connsiteY1" fmla="*/ 0 h 963359"/>
                <a:gd name="connsiteX2" fmla="*/ 2215000 w 2215000"/>
                <a:gd name="connsiteY2" fmla="*/ 954742 h 963359"/>
                <a:gd name="connsiteX3" fmla="*/ 2210692 w 2215000"/>
                <a:gd name="connsiteY3" fmla="*/ 963359 h 963359"/>
                <a:gd name="connsiteX4" fmla="*/ 4309 w 2215000"/>
                <a:gd name="connsiteY4" fmla="*/ 963359 h 963359"/>
                <a:gd name="connsiteX5" fmla="*/ 0 w 2215000"/>
                <a:gd name="connsiteY5" fmla="*/ 954742 h 963359"/>
                <a:gd name="connsiteX6" fmla="*/ 477371 w 2215000"/>
                <a:gd name="connsiteY6" fmla="*/ 0 h 96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000" h="963359">
                  <a:moveTo>
                    <a:pt x="477371" y="0"/>
                  </a:moveTo>
                  <a:lnTo>
                    <a:pt x="1737629" y="0"/>
                  </a:lnTo>
                  <a:lnTo>
                    <a:pt x="2215000" y="954742"/>
                  </a:lnTo>
                  <a:lnTo>
                    <a:pt x="2210692" y="963359"/>
                  </a:lnTo>
                  <a:lnTo>
                    <a:pt x="4309" y="963359"/>
                  </a:lnTo>
                  <a:lnTo>
                    <a:pt x="0" y="954742"/>
                  </a:lnTo>
                  <a:lnTo>
                    <a:pt x="477371" y="0"/>
                  </a:lnTo>
                  <a:close/>
                </a:path>
              </a:pathLst>
            </a:custGeom>
            <a:solidFill>
              <a:srgbClr val="F9C94E"/>
            </a:solidFill>
            <a:ln w="25400">
              <a:noFill/>
            </a:ln>
            <a:effectLst>
              <a:innerShdw blurRad="635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D49D6E27-62EA-D5C6-3174-AF73CBA3966D}"/>
                </a:ext>
              </a:extLst>
            </p:cNvPr>
            <p:cNvSpPr txBox="1"/>
            <p:nvPr/>
          </p:nvSpPr>
          <p:spPr>
            <a:xfrm>
              <a:off x="6293346" y="5565906"/>
              <a:ext cx="14773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latin typeface="Arial Rounded MT Bold" panose="020F0704030504030204" pitchFamily="34" charset="0"/>
                  <a:ea typeface="Kozuka Mincho Pr6N H" panose="02020900000000000000" pitchFamily="18" charset="-128"/>
                  <a:cs typeface="Arial Unicode MS" panose="020B0604020202020204" pitchFamily="34" charset="-122"/>
                </a:rPr>
                <a:t>工作要求</a:t>
              </a:r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3811095F-0384-BB99-3764-530BB8A60E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210" y="4809125"/>
              <a:ext cx="347600" cy="437134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3" name="矩形 128">
            <a:extLst>
              <a:ext uri="{FF2B5EF4-FFF2-40B4-BE49-F238E27FC236}">
                <a16:creationId xmlns:a16="http://schemas.microsoft.com/office/drawing/2014/main" id="{8F5588C6-5E3E-B680-FF74-83CF7228B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640" y="1064102"/>
            <a:ext cx="1616075" cy="21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</a:rPr>
              <a:t>职业名称</a:t>
            </a:r>
            <a:r>
              <a:rPr lang="en-US" altLang="zh-CN" sz="1400" dirty="0">
                <a:solidFill>
                  <a:schemeClr val="tx1"/>
                </a:solidFill>
              </a:rPr>
              <a:t>    </a:t>
            </a:r>
            <a:endParaRPr lang="zh-CN" altLang="zh-CN" sz="1400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</a:rPr>
              <a:t>职业定义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</a:rPr>
              <a:t>职业等级</a:t>
            </a:r>
            <a:r>
              <a:rPr lang="en-US" altLang="zh-CN" sz="1400" dirty="0">
                <a:solidFill>
                  <a:schemeClr val="tx1"/>
                </a:solidFill>
              </a:rPr>
              <a:t>    </a:t>
            </a:r>
            <a:endParaRPr lang="zh-CN" altLang="zh-CN" sz="1400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</a:rPr>
              <a:t>职业环境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</a:rPr>
              <a:t>职业能力特征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</a:rPr>
              <a:t>基本文化程度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</a:rPr>
              <a:t>培训要求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</a:rPr>
              <a:t>鉴定要求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" name="矩形 128">
            <a:extLst>
              <a:ext uri="{FF2B5EF4-FFF2-40B4-BE49-F238E27FC236}">
                <a16:creationId xmlns:a16="http://schemas.microsoft.com/office/drawing/2014/main" id="{B5A1EADF-B08B-AC13-C539-19A5310B2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129" y="2380910"/>
            <a:ext cx="161607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Clr>
                <a:srgbClr val="EA5B2C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</a:rPr>
              <a:t>职业</a:t>
            </a:r>
            <a:r>
              <a:rPr lang="zh-CN" altLang="en-US" sz="1400" dirty="0">
                <a:solidFill>
                  <a:schemeClr val="tx1"/>
                </a:solidFill>
              </a:rPr>
              <a:t>道德</a:t>
            </a:r>
            <a:r>
              <a:rPr lang="en-US" altLang="zh-CN" sz="1400" dirty="0">
                <a:solidFill>
                  <a:schemeClr val="tx1"/>
                </a:solidFill>
              </a:rPr>
              <a:t>   </a:t>
            </a:r>
            <a:endParaRPr lang="zh-CN" altLang="zh-CN" sz="1400" dirty="0">
              <a:solidFill>
                <a:schemeClr val="tx1"/>
              </a:solidFill>
            </a:endParaRPr>
          </a:p>
          <a:p>
            <a:pPr>
              <a:buClr>
                <a:srgbClr val="EA5B2C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tx1"/>
                </a:solidFill>
              </a:rPr>
              <a:t>基础知识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" name="矩形 128">
            <a:extLst>
              <a:ext uri="{FF2B5EF4-FFF2-40B4-BE49-F238E27FC236}">
                <a16:creationId xmlns:a16="http://schemas.microsoft.com/office/drawing/2014/main" id="{0C0BE177-5976-6B55-6545-5A99FB122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937" y="3952257"/>
            <a:ext cx="2522632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Clr>
                <a:srgbClr val="E97832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理论知识比重表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E97832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操作技能比重表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E97832"/>
              </a:buClr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将理论知识和操作技能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Clr>
                <a:srgbClr val="E97832"/>
              </a:buClr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要求</a:t>
            </a:r>
            <a:r>
              <a:rPr lang="zh-CN" altLang="zh-CN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占比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分等级列出。</a:t>
            </a:r>
            <a:endParaRPr lang="zh-CN" altLang="zh-CN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CN" sz="1400" b="1" dirty="0">
              <a:solidFill>
                <a:srgbClr val="05508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51" name="矩形 128">
            <a:extLst>
              <a:ext uri="{FF2B5EF4-FFF2-40B4-BE49-F238E27FC236}">
                <a16:creationId xmlns:a16="http://schemas.microsoft.com/office/drawing/2014/main" id="{D75B5E13-F2BF-43F5-840E-7B7299AD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959" y="3888933"/>
            <a:ext cx="2854001" cy="171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Clr>
                <a:srgbClr val="F9C94E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工作要求分等级编写，高级别涵盖低级别。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rgbClr val="F9C94E"/>
              </a:buClr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</a:rPr>
              <a:t>各等级按照职业功能要求，依据工作内容，列出技能要求及相关知识要求。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97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信诺\2021\2021展会\0-主视觉\PP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770975"/>
            <a:ext cx="12202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777" y="6122451"/>
            <a:ext cx="835875" cy="8358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09E3C47-AB86-BBDA-9F26-F11D60A65D31}"/>
              </a:ext>
            </a:extLst>
          </p:cNvPr>
          <p:cNvSpPr txBox="1">
            <a:spLocks/>
          </p:cNvSpPr>
          <p:nvPr/>
        </p:nvSpPr>
        <p:spPr>
          <a:xfrm>
            <a:off x="6090921" y="-76875"/>
            <a:ext cx="5443942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rgbClr val="EC5A3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3600" dirty="0"/>
              <a:t>编制内容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C823601-6EB4-95E7-9C69-839F8936C14E}"/>
              </a:ext>
            </a:extLst>
          </p:cNvPr>
          <p:cNvSpPr/>
          <p:nvPr/>
        </p:nvSpPr>
        <p:spPr>
          <a:xfrm>
            <a:off x="2289510" y="932303"/>
            <a:ext cx="8414158" cy="483931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53F5B5B-6146-B504-62F1-5110447B3D86}"/>
              </a:ext>
            </a:extLst>
          </p:cNvPr>
          <p:cNvGrpSpPr/>
          <p:nvPr/>
        </p:nvGrpSpPr>
        <p:grpSpPr>
          <a:xfrm>
            <a:off x="2284178" y="1420151"/>
            <a:ext cx="8527676" cy="4085440"/>
            <a:chOff x="2284178" y="1420151"/>
            <a:chExt cx="8527676" cy="4085440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1D2574F-E414-35FE-2DD1-AB87C6ABB422}"/>
                </a:ext>
              </a:extLst>
            </p:cNvPr>
            <p:cNvGrpSpPr/>
            <p:nvPr/>
          </p:nvGrpSpPr>
          <p:grpSpPr>
            <a:xfrm>
              <a:off x="6326673" y="2028452"/>
              <a:ext cx="1624634" cy="1400548"/>
              <a:chOff x="5954909" y="2393782"/>
              <a:chExt cx="2166180" cy="1867397"/>
            </a:xfrm>
          </p:grpSpPr>
          <p:sp>
            <p:nvSpPr>
              <p:cNvPr id="44" name="六边形 43">
                <a:extLst>
                  <a:ext uri="{FF2B5EF4-FFF2-40B4-BE49-F238E27FC236}">
                    <a16:creationId xmlns:a16="http://schemas.microsoft.com/office/drawing/2014/main" id="{F3D07660-3B1F-96BB-F263-595CB08E7A38}"/>
                  </a:ext>
                </a:extLst>
              </p:cNvPr>
              <p:cNvSpPr/>
              <p:nvPr/>
            </p:nvSpPr>
            <p:spPr>
              <a:xfrm>
                <a:off x="5954909" y="2393782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任意多边形 10">
                <a:extLst>
                  <a:ext uri="{FF2B5EF4-FFF2-40B4-BE49-F238E27FC236}">
                    <a16:creationId xmlns:a16="http://schemas.microsoft.com/office/drawing/2014/main" id="{F673DAD0-9CC3-F418-D042-0B0C42F7145E}"/>
                  </a:ext>
                </a:extLst>
              </p:cNvPr>
              <p:cNvSpPr/>
              <p:nvPr/>
            </p:nvSpPr>
            <p:spPr>
              <a:xfrm>
                <a:off x="6181464" y="2510004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rgbClr val="EA5B2C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D7404C72-D5C7-3103-EA4F-165667E35028}"/>
                  </a:ext>
                </a:extLst>
              </p:cNvPr>
              <p:cNvSpPr txBox="1"/>
              <p:nvPr/>
            </p:nvSpPr>
            <p:spPr>
              <a:xfrm>
                <a:off x="6285932" y="3466183"/>
                <a:ext cx="147732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800" b="1" dirty="0">
                    <a:latin typeface="Arial Rounded MT Bold" panose="020F070403050403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</a:rPr>
                  <a:t>基本情况</a:t>
                </a: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F5B36AD3-69A2-0580-5EC2-A47E211481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2843" y="2697362"/>
                <a:ext cx="378334" cy="397491"/>
              </a:xfrm>
              <a:custGeom>
                <a:avLst/>
                <a:gdLst>
                  <a:gd name="T0" fmla="*/ 139 w 577"/>
                  <a:gd name="T1" fmla="*/ 87 h 609"/>
                  <a:gd name="T2" fmla="*/ 27 w 577"/>
                  <a:gd name="T3" fmla="*/ 87 h 609"/>
                  <a:gd name="T4" fmla="*/ 27 w 577"/>
                  <a:gd name="T5" fmla="*/ 48 h 609"/>
                  <a:gd name="T6" fmla="*/ 139 w 577"/>
                  <a:gd name="T7" fmla="*/ 48 h 609"/>
                  <a:gd name="T8" fmla="*/ 139 w 577"/>
                  <a:gd name="T9" fmla="*/ 87 h 609"/>
                  <a:gd name="T10" fmla="*/ 139 w 577"/>
                  <a:gd name="T11" fmla="*/ 179 h 609"/>
                  <a:gd name="T12" fmla="*/ 27 w 577"/>
                  <a:gd name="T13" fmla="*/ 179 h 609"/>
                  <a:gd name="T14" fmla="*/ 27 w 577"/>
                  <a:gd name="T15" fmla="*/ 140 h 609"/>
                  <a:gd name="T16" fmla="*/ 139 w 577"/>
                  <a:gd name="T17" fmla="*/ 140 h 609"/>
                  <a:gd name="T18" fmla="*/ 139 w 577"/>
                  <a:gd name="T19" fmla="*/ 179 h 609"/>
                  <a:gd name="T20" fmla="*/ 139 w 577"/>
                  <a:gd name="T21" fmla="*/ 271 h 609"/>
                  <a:gd name="T22" fmla="*/ 27 w 577"/>
                  <a:gd name="T23" fmla="*/ 271 h 609"/>
                  <a:gd name="T24" fmla="*/ 27 w 577"/>
                  <a:gd name="T25" fmla="*/ 232 h 609"/>
                  <a:gd name="T26" fmla="*/ 139 w 577"/>
                  <a:gd name="T27" fmla="*/ 232 h 609"/>
                  <a:gd name="T28" fmla="*/ 139 w 577"/>
                  <a:gd name="T29" fmla="*/ 271 h 609"/>
                  <a:gd name="T30" fmla="*/ 0 w 577"/>
                  <a:gd name="T31" fmla="*/ 609 h 609"/>
                  <a:gd name="T32" fmla="*/ 166 w 577"/>
                  <a:gd name="T33" fmla="*/ 609 h 609"/>
                  <a:gd name="T34" fmla="*/ 166 w 577"/>
                  <a:gd name="T35" fmla="*/ 0 h 609"/>
                  <a:gd name="T36" fmla="*/ 0 w 577"/>
                  <a:gd name="T37" fmla="*/ 0 h 609"/>
                  <a:gd name="T38" fmla="*/ 0 w 577"/>
                  <a:gd name="T39" fmla="*/ 609 h 609"/>
                  <a:gd name="T40" fmla="*/ 344 w 577"/>
                  <a:gd name="T41" fmla="*/ 87 h 609"/>
                  <a:gd name="T42" fmla="*/ 232 w 577"/>
                  <a:gd name="T43" fmla="*/ 87 h 609"/>
                  <a:gd name="T44" fmla="*/ 232 w 577"/>
                  <a:gd name="T45" fmla="*/ 48 h 609"/>
                  <a:gd name="T46" fmla="*/ 344 w 577"/>
                  <a:gd name="T47" fmla="*/ 48 h 609"/>
                  <a:gd name="T48" fmla="*/ 344 w 577"/>
                  <a:gd name="T49" fmla="*/ 87 h 609"/>
                  <a:gd name="T50" fmla="*/ 344 w 577"/>
                  <a:gd name="T51" fmla="*/ 179 h 609"/>
                  <a:gd name="T52" fmla="*/ 232 w 577"/>
                  <a:gd name="T53" fmla="*/ 179 h 609"/>
                  <a:gd name="T54" fmla="*/ 232 w 577"/>
                  <a:gd name="T55" fmla="*/ 140 h 609"/>
                  <a:gd name="T56" fmla="*/ 344 w 577"/>
                  <a:gd name="T57" fmla="*/ 140 h 609"/>
                  <a:gd name="T58" fmla="*/ 344 w 577"/>
                  <a:gd name="T59" fmla="*/ 179 h 609"/>
                  <a:gd name="T60" fmla="*/ 344 w 577"/>
                  <a:gd name="T61" fmla="*/ 271 h 609"/>
                  <a:gd name="T62" fmla="*/ 232 w 577"/>
                  <a:gd name="T63" fmla="*/ 271 h 609"/>
                  <a:gd name="T64" fmla="*/ 232 w 577"/>
                  <a:gd name="T65" fmla="*/ 232 h 609"/>
                  <a:gd name="T66" fmla="*/ 344 w 577"/>
                  <a:gd name="T67" fmla="*/ 232 h 609"/>
                  <a:gd name="T68" fmla="*/ 344 w 577"/>
                  <a:gd name="T69" fmla="*/ 271 h 609"/>
                  <a:gd name="T70" fmla="*/ 205 w 577"/>
                  <a:gd name="T71" fmla="*/ 609 h 609"/>
                  <a:gd name="T72" fmla="*/ 371 w 577"/>
                  <a:gd name="T73" fmla="*/ 609 h 609"/>
                  <a:gd name="T74" fmla="*/ 371 w 577"/>
                  <a:gd name="T75" fmla="*/ 0 h 609"/>
                  <a:gd name="T76" fmla="*/ 205 w 577"/>
                  <a:gd name="T77" fmla="*/ 0 h 609"/>
                  <a:gd name="T78" fmla="*/ 205 w 577"/>
                  <a:gd name="T79" fmla="*/ 609 h 609"/>
                  <a:gd name="T80" fmla="*/ 549 w 577"/>
                  <a:gd name="T81" fmla="*/ 87 h 609"/>
                  <a:gd name="T82" fmla="*/ 437 w 577"/>
                  <a:gd name="T83" fmla="*/ 87 h 609"/>
                  <a:gd name="T84" fmla="*/ 437 w 577"/>
                  <a:gd name="T85" fmla="*/ 48 h 609"/>
                  <a:gd name="T86" fmla="*/ 549 w 577"/>
                  <a:gd name="T87" fmla="*/ 48 h 609"/>
                  <a:gd name="T88" fmla="*/ 549 w 577"/>
                  <a:gd name="T89" fmla="*/ 87 h 609"/>
                  <a:gd name="T90" fmla="*/ 549 w 577"/>
                  <a:gd name="T91" fmla="*/ 179 h 609"/>
                  <a:gd name="T92" fmla="*/ 437 w 577"/>
                  <a:gd name="T93" fmla="*/ 179 h 609"/>
                  <a:gd name="T94" fmla="*/ 437 w 577"/>
                  <a:gd name="T95" fmla="*/ 140 h 609"/>
                  <a:gd name="T96" fmla="*/ 549 w 577"/>
                  <a:gd name="T97" fmla="*/ 140 h 609"/>
                  <a:gd name="T98" fmla="*/ 549 w 577"/>
                  <a:gd name="T99" fmla="*/ 179 h 609"/>
                  <a:gd name="T100" fmla="*/ 549 w 577"/>
                  <a:gd name="T101" fmla="*/ 271 h 609"/>
                  <a:gd name="T102" fmla="*/ 437 w 577"/>
                  <a:gd name="T103" fmla="*/ 271 h 609"/>
                  <a:gd name="T104" fmla="*/ 437 w 577"/>
                  <a:gd name="T105" fmla="*/ 232 h 609"/>
                  <a:gd name="T106" fmla="*/ 549 w 577"/>
                  <a:gd name="T107" fmla="*/ 232 h 609"/>
                  <a:gd name="T108" fmla="*/ 549 w 577"/>
                  <a:gd name="T109" fmla="*/ 271 h 609"/>
                  <a:gd name="T110" fmla="*/ 410 w 577"/>
                  <a:gd name="T111" fmla="*/ 609 h 609"/>
                  <a:gd name="T112" fmla="*/ 577 w 577"/>
                  <a:gd name="T113" fmla="*/ 609 h 609"/>
                  <a:gd name="T114" fmla="*/ 577 w 577"/>
                  <a:gd name="T115" fmla="*/ 0 h 609"/>
                  <a:gd name="T116" fmla="*/ 410 w 577"/>
                  <a:gd name="T117" fmla="*/ 0 h 609"/>
                  <a:gd name="T118" fmla="*/ 410 w 577"/>
                  <a:gd name="T119" fmla="*/ 609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7" h="609">
                    <a:moveTo>
                      <a:pt x="139" y="87"/>
                    </a:moveTo>
                    <a:lnTo>
                      <a:pt x="27" y="87"/>
                    </a:lnTo>
                    <a:lnTo>
                      <a:pt x="27" y="48"/>
                    </a:lnTo>
                    <a:lnTo>
                      <a:pt x="139" y="48"/>
                    </a:lnTo>
                    <a:lnTo>
                      <a:pt x="139" y="87"/>
                    </a:lnTo>
                    <a:close/>
                    <a:moveTo>
                      <a:pt x="139" y="179"/>
                    </a:moveTo>
                    <a:lnTo>
                      <a:pt x="27" y="179"/>
                    </a:lnTo>
                    <a:lnTo>
                      <a:pt x="27" y="140"/>
                    </a:lnTo>
                    <a:lnTo>
                      <a:pt x="139" y="140"/>
                    </a:lnTo>
                    <a:lnTo>
                      <a:pt x="139" y="179"/>
                    </a:lnTo>
                    <a:close/>
                    <a:moveTo>
                      <a:pt x="139" y="271"/>
                    </a:moveTo>
                    <a:lnTo>
                      <a:pt x="27" y="271"/>
                    </a:lnTo>
                    <a:lnTo>
                      <a:pt x="27" y="232"/>
                    </a:lnTo>
                    <a:lnTo>
                      <a:pt x="139" y="232"/>
                    </a:lnTo>
                    <a:lnTo>
                      <a:pt x="139" y="271"/>
                    </a:lnTo>
                    <a:close/>
                    <a:moveTo>
                      <a:pt x="0" y="609"/>
                    </a:moveTo>
                    <a:lnTo>
                      <a:pt x="166" y="609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609"/>
                    </a:lnTo>
                    <a:close/>
                    <a:moveTo>
                      <a:pt x="344" y="87"/>
                    </a:moveTo>
                    <a:lnTo>
                      <a:pt x="232" y="87"/>
                    </a:lnTo>
                    <a:lnTo>
                      <a:pt x="232" y="48"/>
                    </a:lnTo>
                    <a:lnTo>
                      <a:pt x="344" y="48"/>
                    </a:lnTo>
                    <a:lnTo>
                      <a:pt x="344" y="87"/>
                    </a:lnTo>
                    <a:close/>
                    <a:moveTo>
                      <a:pt x="344" y="179"/>
                    </a:moveTo>
                    <a:lnTo>
                      <a:pt x="232" y="179"/>
                    </a:lnTo>
                    <a:lnTo>
                      <a:pt x="232" y="140"/>
                    </a:lnTo>
                    <a:lnTo>
                      <a:pt x="344" y="140"/>
                    </a:lnTo>
                    <a:lnTo>
                      <a:pt x="344" y="179"/>
                    </a:lnTo>
                    <a:close/>
                    <a:moveTo>
                      <a:pt x="344" y="271"/>
                    </a:moveTo>
                    <a:lnTo>
                      <a:pt x="232" y="271"/>
                    </a:lnTo>
                    <a:lnTo>
                      <a:pt x="232" y="232"/>
                    </a:lnTo>
                    <a:lnTo>
                      <a:pt x="344" y="232"/>
                    </a:lnTo>
                    <a:lnTo>
                      <a:pt x="344" y="271"/>
                    </a:lnTo>
                    <a:close/>
                    <a:moveTo>
                      <a:pt x="205" y="609"/>
                    </a:moveTo>
                    <a:lnTo>
                      <a:pt x="371" y="609"/>
                    </a:lnTo>
                    <a:lnTo>
                      <a:pt x="371" y="0"/>
                    </a:lnTo>
                    <a:lnTo>
                      <a:pt x="205" y="0"/>
                    </a:lnTo>
                    <a:lnTo>
                      <a:pt x="205" y="609"/>
                    </a:lnTo>
                    <a:close/>
                    <a:moveTo>
                      <a:pt x="549" y="87"/>
                    </a:moveTo>
                    <a:lnTo>
                      <a:pt x="437" y="87"/>
                    </a:lnTo>
                    <a:lnTo>
                      <a:pt x="437" y="48"/>
                    </a:lnTo>
                    <a:lnTo>
                      <a:pt x="549" y="48"/>
                    </a:lnTo>
                    <a:lnTo>
                      <a:pt x="549" y="87"/>
                    </a:lnTo>
                    <a:close/>
                    <a:moveTo>
                      <a:pt x="549" y="179"/>
                    </a:moveTo>
                    <a:lnTo>
                      <a:pt x="437" y="179"/>
                    </a:lnTo>
                    <a:lnTo>
                      <a:pt x="437" y="140"/>
                    </a:lnTo>
                    <a:lnTo>
                      <a:pt x="549" y="140"/>
                    </a:lnTo>
                    <a:lnTo>
                      <a:pt x="549" y="179"/>
                    </a:lnTo>
                    <a:close/>
                    <a:moveTo>
                      <a:pt x="549" y="271"/>
                    </a:moveTo>
                    <a:lnTo>
                      <a:pt x="437" y="271"/>
                    </a:lnTo>
                    <a:lnTo>
                      <a:pt x="437" y="232"/>
                    </a:lnTo>
                    <a:lnTo>
                      <a:pt x="549" y="232"/>
                    </a:lnTo>
                    <a:lnTo>
                      <a:pt x="549" y="271"/>
                    </a:lnTo>
                    <a:close/>
                    <a:moveTo>
                      <a:pt x="410" y="609"/>
                    </a:moveTo>
                    <a:lnTo>
                      <a:pt x="577" y="609"/>
                    </a:lnTo>
                    <a:lnTo>
                      <a:pt x="577" y="0"/>
                    </a:lnTo>
                    <a:lnTo>
                      <a:pt x="410" y="0"/>
                    </a:lnTo>
                    <a:lnTo>
                      <a:pt x="410" y="60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FB957680-9BBE-75C8-8369-BB9544B8BA18}"/>
                </a:ext>
              </a:extLst>
            </p:cNvPr>
            <p:cNvGrpSpPr/>
            <p:nvPr/>
          </p:nvGrpSpPr>
          <p:grpSpPr>
            <a:xfrm>
              <a:off x="4588529" y="3118701"/>
              <a:ext cx="1624636" cy="1400548"/>
              <a:chOff x="4015284" y="3443701"/>
              <a:chExt cx="2166180" cy="1867397"/>
            </a:xfrm>
          </p:grpSpPr>
          <p:sp>
            <p:nvSpPr>
              <p:cNvPr id="49" name="六边形 48">
                <a:extLst>
                  <a:ext uri="{FF2B5EF4-FFF2-40B4-BE49-F238E27FC236}">
                    <a16:creationId xmlns:a16="http://schemas.microsoft.com/office/drawing/2014/main" id="{E0BB9B27-AABE-99D9-0C85-FC6D23E12943}"/>
                  </a:ext>
                </a:extLst>
              </p:cNvPr>
              <p:cNvSpPr/>
              <p:nvPr/>
            </p:nvSpPr>
            <p:spPr>
              <a:xfrm>
                <a:off x="4015284" y="3443701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任意多边形 16">
                <a:extLst>
                  <a:ext uri="{FF2B5EF4-FFF2-40B4-BE49-F238E27FC236}">
                    <a16:creationId xmlns:a16="http://schemas.microsoft.com/office/drawing/2014/main" id="{F71CBAA3-9516-E8A8-5611-D9A55B7A6982}"/>
                  </a:ext>
                </a:extLst>
              </p:cNvPr>
              <p:cNvSpPr/>
              <p:nvPr/>
            </p:nvSpPr>
            <p:spPr>
              <a:xfrm>
                <a:off x="4241838" y="3559923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rgbClr val="EA6932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8A9976C-1A14-E2E4-4816-358AB428985C}"/>
                  </a:ext>
                </a:extLst>
              </p:cNvPr>
              <p:cNvSpPr txBox="1"/>
              <p:nvPr/>
            </p:nvSpPr>
            <p:spPr>
              <a:xfrm>
                <a:off x="4377489" y="4493619"/>
                <a:ext cx="14773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800" b="1" dirty="0">
                    <a:latin typeface="Arial Rounded MT Bold" panose="020F070403050403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</a:rPr>
                  <a:t>培训方案</a:t>
                </a:r>
              </a:p>
            </p:txBody>
          </p:sp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id="{1C6DC199-98F8-9968-1989-481FA6602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0125" y="3754713"/>
                <a:ext cx="511402" cy="407827"/>
              </a:xfrm>
              <a:custGeom>
                <a:avLst/>
                <a:gdLst>
                  <a:gd name="T0" fmla="*/ 1238 w 1238"/>
                  <a:gd name="T1" fmla="*/ 579 h 986"/>
                  <a:gd name="T2" fmla="*/ 424 w 1238"/>
                  <a:gd name="T3" fmla="*/ 579 h 986"/>
                  <a:gd name="T4" fmla="*/ 443 w 1238"/>
                  <a:gd name="T5" fmla="*/ 209 h 986"/>
                  <a:gd name="T6" fmla="*/ 357 w 1238"/>
                  <a:gd name="T7" fmla="*/ 223 h 986"/>
                  <a:gd name="T8" fmla="*/ 329 w 1238"/>
                  <a:gd name="T9" fmla="*/ 254 h 986"/>
                  <a:gd name="T10" fmla="*/ 441 w 1238"/>
                  <a:gd name="T11" fmla="*/ 316 h 986"/>
                  <a:gd name="T12" fmla="*/ 311 w 1238"/>
                  <a:gd name="T13" fmla="*/ 0 h 986"/>
                  <a:gd name="T14" fmla="*/ 311 w 1238"/>
                  <a:gd name="T15" fmla="*/ 620 h 986"/>
                  <a:gd name="T16" fmla="*/ 367 w 1238"/>
                  <a:gd name="T17" fmla="*/ 550 h 986"/>
                  <a:gd name="T18" fmla="*/ 329 w 1238"/>
                  <a:gd name="T19" fmla="*/ 473 h 986"/>
                  <a:gd name="T20" fmla="*/ 295 w 1238"/>
                  <a:gd name="T21" fmla="*/ 516 h 986"/>
                  <a:gd name="T22" fmla="*/ 168 w 1238"/>
                  <a:gd name="T23" fmla="*/ 370 h 986"/>
                  <a:gd name="T24" fmla="*/ 295 w 1238"/>
                  <a:gd name="T25" fmla="*/ 410 h 986"/>
                  <a:gd name="T26" fmla="*/ 229 w 1238"/>
                  <a:gd name="T27" fmla="*/ 307 h 986"/>
                  <a:gd name="T28" fmla="*/ 295 w 1238"/>
                  <a:gd name="T29" fmla="*/ 127 h 986"/>
                  <a:gd name="T30" fmla="*/ 329 w 1238"/>
                  <a:gd name="T31" fmla="*/ 104 h 986"/>
                  <a:gd name="T32" fmla="*/ 443 w 1238"/>
                  <a:gd name="T33" fmla="*/ 209 h 986"/>
                  <a:gd name="T34" fmla="*/ 295 w 1238"/>
                  <a:gd name="T35" fmla="*/ 186 h 986"/>
                  <a:gd name="T36" fmla="*/ 295 w 1238"/>
                  <a:gd name="T37" fmla="*/ 245 h 986"/>
                  <a:gd name="T38" fmla="*/ 329 w 1238"/>
                  <a:gd name="T39" fmla="*/ 413 h 986"/>
                  <a:gd name="T40" fmla="*/ 357 w 1238"/>
                  <a:gd name="T41" fmla="*/ 398 h 986"/>
                  <a:gd name="T42" fmla="*/ 359 w 1238"/>
                  <a:gd name="T43" fmla="*/ 356 h 986"/>
                  <a:gd name="T44" fmla="*/ 329 w 1238"/>
                  <a:gd name="T45" fmla="*/ 413 h 986"/>
                  <a:gd name="T46" fmla="*/ 854 w 1238"/>
                  <a:gd name="T47" fmla="*/ 713 h 986"/>
                  <a:gd name="T48" fmla="*/ 904 w 1238"/>
                  <a:gd name="T49" fmla="*/ 665 h 986"/>
                  <a:gd name="T50" fmla="*/ 854 w 1238"/>
                  <a:gd name="T51" fmla="*/ 617 h 986"/>
                  <a:gd name="T52" fmla="*/ 810 w 1238"/>
                  <a:gd name="T53" fmla="*/ 416 h 986"/>
                  <a:gd name="T54" fmla="*/ 784 w 1238"/>
                  <a:gd name="T55" fmla="*/ 477 h 986"/>
                  <a:gd name="T56" fmla="*/ 810 w 1238"/>
                  <a:gd name="T57" fmla="*/ 416 h 986"/>
                  <a:gd name="T58" fmla="*/ 1004 w 1238"/>
                  <a:gd name="T59" fmla="*/ 447 h 986"/>
                  <a:gd name="T60" fmla="*/ 854 w 1238"/>
                  <a:gd name="T61" fmla="*/ 418 h 986"/>
                  <a:gd name="T62" fmla="*/ 977 w 1238"/>
                  <a:gd name="T63" fmla="*/ 557 h 986"/>
                  <a:gd name="T64" fmla="*/ 854 w 1238"/>
                  <a:gd name="T65" fmla="*/ 792 h 986"/>
                  <a:gd name="T66" fmla="*/ 810 w 1238"/>
                  <a:gd name="T67" fmla="*/ 849 h 986"/>
                  <a:gd name="T68" fmla="*/ 643 w 1238"/>
                  <a:gd name="T69" fmla="*/ 658 h 986"/>
                  <a:gd name="T70" fmla="*/ 810 w 1238"/>
                  <a:gd name="T71" fmla="*/ 710 h 986"/>
                  <a:gd name="T72" fmla="*/ 724 w 1238"/>
                  <a:gd name="T73" fmla="*/ 575 h 986"/>
                  <a:gd name="T74" fmla="*/ 810 w 1238"/>
                  <a:gd name="T75" fmla="*/ 339 h 986"/>
                  <a:gd name="T76" fmla="*/ 854 w 1238"/>
                  <a:gd name="T77" fmla="*/ 309 h 986"/>
                  <a:gd name="T78" fmla="*/ 1004 w 1238"/>
                  <a:gd name="T79" fmla="*/ 447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38" h="986">
                    <a:moveTo>
                      <a:pt x="831" y="172"/>
                    </a:moveTo>
                    <a:cubicBezTo>
                      <a:pt x="1055" y="172"/>
                      <a:pt x="1238" y="354"/>
                      <a:pt x="1238" y="579"/>
                    </a:cubicBezTo>
                    <a:cubicBezTo>
                      <a:pt x="1238" y="804"/>
                      <a:pt x="1055" y="986"/>
                      <a:pt x="831" y="986"/>
                    </a:cubicBezTo>
                    <a:cubicBezTo>
                      <a:pt x="606" y="986"/>
                      <a:pt x="424" y="804"/>
                      <a:pt x="424" y="579"/>
                    </a:cubicBezTo>
                    <a:cubicBezTo>
                      <a:pt x="424" y="354"/>
                      <a:pt x="606" y="172"/>
                      <a:pt x="831" y="172"/>
                    </a:cubicBezTo>
                    <a:close/>
                    <a:moveTo>
                      <a:pt x="443" y="209"/>
                    </a:moveTo>
                    <a:lnTo>
                      <a:pt x="443" y="209"/>
                    </a:lnTo>
                    <a:lnTo>
                      <a:pt x="357" y="223"/>
                    </a:lnTo>
                    <a:cubicBezTo>
                      <a:pt x="350" y="204"/>
                      <a:pt x="346" y="197"/>
                      <a:pt x="329" y="187"/>
                    </a:cubicBezTo>
                    <a:lnTo>
                      <a:pt x="329" y="254"/>
                    </a:lnTo>
                    <a:cubicBezTo>
                      <a:pt x="375" y="266"/>
                      <a:pt x="406" y="279"/>
                      <a:pt x="422" y="293"/>
                    </a:cubicBezTo>
                    <a:cubicBezTo>
                      <a:pt x="430" y="300"/>
                      <a:pt x="436" y="308"/>
                      <a:pt x="441" y="316"/>
                    </a:cubicBezTo>
                    <a:cubicBezTo>
                      <a:pt x="480" y="260"/>
                      <a:pt x="533" y="215"/>
                      <a:pt x="594" y="185"/>
                    </a:cubicBezTo>
                    <a:cubicBezTo>
                      <a:pt x="546" y="76"/>
                      <a:pt x="437" y="0"/>
                      <a:pt x="311" y="0"/>
                    </a:cubicBezTo>
                    <a:cubicBezTo>
                      <a:pt x="139" y="0"/>
                      <a:pt x="0" y="139"/>
                      <a:pt x="0" y="310"/>
                    </a:cubicBezTo>
                    <a:cubicBezTo>
                      <a:pt x="0" y="481"/>
                      <a:pt x="139" y="620"/>
                      <a:pt x="311" y="620"/>
                    </a:cubicBezTo>
                    <a:cubicBezTo>
                      <a:pt x="331" y="620"/>
                      <a:pt x="352" y="618"/>
                      <a:pt x="372" y="614"/>
                    </a:cubicBezTo>
                    <a:cubicBezTo>
                      <a:pt x="368" y="593"/>
                      <a:pt x="367" y="572"/>
                      <a:pt x="367" y="550"/>
                    </a:cubicBezTo>
                    <a:cubicBezTo>
                      <a:pt x="367" y="521"/>
                      <a:pt x="370" y="493"/>
                      <a:pt x="376" y="465"/>
                    </a:cubicBezTo>
                    <a:cubicBezTo>
                      <a:pt x="361" y="470"/>
                      <a:pt x="345" y="472"/>
                      <a:pt x="329" y="473"/>
                    </a:cubicBezTo>
                    <a:lnTo>
                      <a:pt x="329" y="516"/>
                    </a:lnTo>
                    <a:lnTo>
                      <a:pt x="295" y="516"/>
                    </a:lnTo>
                    <a:lnTo>
                      <a:pt x="295" y="473"/>
                    </a:lnTo>
                    <a:cubicBezTo>
                      <a:pt x="226" y="467"/>
                      <a:pt x="180" y="440"/>
                      <a:pt x="168" y="370"/>
                    </a:cubicBezTo>
                    <a:lnTo>
                      <a:pt x="261" y="359"/>
                    </a:lnTo>
                    <a:cubicBezTo>
                      <a:pt x="265" y="385"/>
                      <a:pt x="271" y="398"/>
                      <a:pt x="295" y="410"/>
                    </a:cubicBezTo>
                    <a:lnTo>
                      <a:pt x="295" y="329"/>
                    </a:lnTo>
                    <a:cubicBezTo>
                      <a:pt x="264" y="320"/>
                      <a:pt x="242" y="313"/>
                      <a:pt x="229" y="307"/>
                    </a:cubicBezTo>
                    <a:cubicBezTo>
                      <a:pt x="173" y="279"/>
                      <a:pt x="166" y="200"/>
                      <a:pt x="210" y="157"/>
                    </a:cubicBezTo>
                    <a:cubicBezTo>
                      <a:pt x="229" y="139"/>
                      <a:pt x="257" y="129"/>
                      <a:pt x="295" y="127"/>
                    </a:cubicBezTo>
                    <a:lnTo>
                      <a:pt x="295" y="104"/>
                    </a:lnTo>
                    <a:lnTo>
                      <a:pt x="329" y="104"/>
                    </a:lnTo>
                    <a:lnTo>
                      <a:pt x="329" y="127"/>
                    </a:lnTo>
                    <a:cubicBezTo>
                      <a:pt x="384" y="130"/>
                      <a:pt x="430" y="151"/>
                      <a:pt x="443" y="209"/>
                    </a:cubicBezTo>
                    <a:close/>
                    <a:moveTo>
                      <a:pt x="295" y="186"/>
                    </a:moveTo>
                    <a:lnTo>
                      <a:pt x="295" y="186"/>
                    </a:lnTo>
                    <a:cubicBezTo>
                      <a:pt x="274" y="193"/>
                      <a:pt x="259" y="212"/>
                      <a:pt x="275" y="233"/>
                    </a:cubicBezTo>
                    <a:cubicBezTo>
                      <a:pt x="279" y="238"/>
                      <a:pt x="285" y="242"/>
                      <a:pt x="295" y="245"/>
                    </a:cubicBezTo>
                    <a:lnTo>
                      <a:pt x="295" y="186"/>
                    </a:lnTo>
                    <a:close/>
                    <a:moveTo>
                      <a:pt x="329" y="413"/>
                    </a:moveTo>
                    <a:lnTo>
                      <a:pt x="329" y="413"/>
                    </a:lnTo>
                    <a:cubicBezTo>
                      <a:pt x="342" y="410"/>
                      <a:pt x="351" y="405"/>
                      <a:pt x="357" y="398"/>
                    </a:cubicBezTo>
                    <a:cubicBezTo>
                      <a:pt x="363" y="392"/>
                      <a:pt x="366" y="384"/>
                      <a:pt x="366" y="376"/>
                    </a:cubicBezTo>
                    <a:cubicBezTo>
                      <a:pt x="366" y="368"/>
                      <a:pt x="364" y="362"/>
                      <a:pt x="359" y="356"/>
                    </a:cubicBezTo>
                    <a:cubicBezTo>
                      <a:pt x="354" y="350"/>
                      <a:pt x="344" y="344"/>
                      <a:pt x="329" y="339"/>
                    </a:cubicBezTo>
                    <a:lnTo>
                      <a:pt x="329" y="413"/>
                    </a:lnTo>
                    <a:close/>
                    <a:moveTo>
                      <a:pt x="854" y="713"/>
                    </a:moveTo>
                    <a:lnTo>
                      <a:pt x="854" y="713"/>
                    </a:lnTo>
                    <a:cubicBezTo>
                      <a:pt x="871" y="710"/>
                      <a:pt x="884" y="703"/>
                      <a:pt x="892" y="695"/>
                    </a:cubicBezTo>
                    <a:cubicBezTo>
                      <a:pt x="900" y="686"/>
                      <a:pt x="904" y="676"/>
                      <a:pt x="904" y="665"/>
                    </a:cubicBezTo>
                    <a:cubicBezTo>
                      <a:pt x="904" y="656"/>
                      <a:pt x="901" y="647"/>
                      <a:pt x="894" y="639"/>
                    </a:cubicBezTo>
                    <a:cubicBezTo>
                      <a:pt x="887" y="631"/>
                      <a:pt x="874" y="624"/>
                      <a:pt x="854" y="617"/>
                    </a:cubicBezTo>
                    <a:lnTo>
                      <a:pt x="854" y="713"/>
                    </a:lnTo>
                    <a:close/>
                    <a:moveTo>
                      <a:pt x="810" y="416"/>
                    </a:moveTo>
                    <a:lnTo>
                      <a:pt x="810" y="416"/>
                    </a:lnTo>
                    <a:cubicBezTo>
                      <a:pt x="783" y="426"/>
                      <a:pt x="763" y="451"/>
                      <a:pt x="784" y="477"/>
                    </a:cubicBezTo>
                    <a:cubicBezTo>
                      <a:pt x="789" y="484"/>
                      <a:pt x="798" y="489"/>
                      <a:pt x="810" y="494"/>
                    </a:cubicBezTo>
                    <a:lnTo>
                      <a:pt x="810" y="416"/>
                    </a:lnTo>
                    <a:close/>
                    <a:moveTo>
                      <a:pt x="1004" y="447"/>
                    </a:moveTo>
                    <a:lnTo>
                      <a:pt x="1004" y="447"/>
                    </a:lnTo>
                    <a:lnTo>
                      <a:pt x="892" y="464"/>
                    </a:lnTo>
                    <a:cubicBezTo>
                      <a:pt x="883" y="440"/>
                      <a:pt x="877" y="430"/>
                      <a:pt x="854" y="418"/>
                    </a:cubicBezTo>
                    <a:lnTo>
                      <a:pt x="854" y="505"/>
                    </a:lnTo>
                    <a:cubicBezTo>
                      <a:pt x="916" y="521"/>
                      <a:pt x="956" y="539"/>
                      <a:pt x="977" y="557"/>
                    </a:cubicBezTo>
                    <a:cubicBezTo>
                      <a:pt x="1043" y="616"/>
                      <a:pt x="1024" y="719"/>
                      <a:pt x="953" y="765"/>
                    </a:cubicBezTo>
                    <a:cubicBezTo>
                      <a:pt x="925" y="783"/>
                      <a:pt x="892" y="791"/>
                      <a:pt x="854" y="792"/>
                    </a:cubicBezTo>
                    <a:lnTo>
                      <a:pt x="854" y="849"/>
                    </a:lnTo>
                    <a:lnTo>
                      <a:pt x="810" y="849"/>
                    </a:lnTo>
                    <a:lnTo>
                      <a:pt x="810" y="792"/>
                    </a:lnTo>
                    <a:cubicBezTo>
                      <a:pt x="720" y="784"/>
                      <a:pt x="660" y="750"/>
                      <a:pt x="643" y="658"/>
                    </a:cubicBezTo>
                    <a:lnTo>
                      <a:pt x="765" y="644"/>
                    </a:lnTo>
                    <a:cubicBezTo>
                      <a:pt x="772" y="677"/>
                      <a:pt x="779" y="695"/>
                      <a:pt x="810" y="710"/>
                    </a:cubicBezTo>
                    <a:lnTo>
                      <a:pt x="810" y="604"/>
                    </a:lnTo>
                    <a:cubicBezTo>
                      <a:pt x="770" y="593"/>
                      <a:pt x="741" y="583"/>
                      <a:pt x="724" y="575"/>
                    </a:cubicBezTo>
                    <a:cubicBezTo>
                      <a:pt x="650" y="539"/>
                      <a:pt x="641" y="434"/>
                      <a:pt x="699" y="379"/>
                    </a:cubicBezTo>
                    <a:cubicBezTo>
                      <a:pt x="724" y="355"/>
                      <a:pt x="761" y="341"/>
                      <a:pt x="810" y="339"/>
                    </a:cubicBezTo>
                    <a:lnTo>
                      <a:pt x="810" y="309"/>
                    </a:lnTo>
                    <a:lnTo>
                      <a:pt x="854" y="309"/>
                    </a:lnTo>
                    <a:lnTo>
                      <a:pt x="854" y="339"/>
                    </a:lnTo>
                    <a:cubicBezTo>
                      <a:pt x="927" y="343"/>
                      <a:pt x="987" y="370"/>
                      <a:pt x="1004" y="447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56329F64-79F7-ABA4-2EF5-EFEEE28C65B6}"/>
                </a:ext>
              </a:extLst>
            </p:cNvPr>
            <p:cNvGrpSpPr/>
            <p:nvPr/>
          </p:nvGrpSpPr>
          <p:grpSpPr>
            <a:xfrm>
              <a:off x="4530027" y="1420151"/>
              <a:ext cx="1624634" cy="1400548"/>
              <a:chOff x="4044892" y="1336737"/>
              <a:chExt cx="2166180" cy="1867397"/>
            </a:xfrm>
          </p:grpSpPr>
          <p:sp>
            <p:nvSpPr>
              <p:cNvPr id="54" name="六边形 53">
                <a:extLst>
                  <a:ext uri="{FF2B5EF4-FFF2-40B4-BE49-F238E27FC236}">
                    <a16:creationId xmlns:a16="http://schemas.microsoft.com/office/drawing/2014/main" id="{CCD32EF3-125A-DE77-358B-E6501F452AA8}"/>
                  </a:ext>
                </a:extLst>
              </p:cNvPr>
              <p:cNvSpPr/>
              <p:nvPr/>
            </p:nvSpPr>
            <p:spPr>
              <a:xfrm>
                <a:off x="4044892" y="1336737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任意多边形 24">
                <a:extLst>
                  <a:ext uri="{FF2B5EF4-FFF2-40B4-BE49-F238E27FC236}">
                    <a16:creationId xmlns:a16="http://schemas.microsoft.com/office/drawing/2014/main" id="{96167367-27C6-E0BA-9861-0C09E7194718}"/>
                  </a:ext>
                </a:extLst>
              </p:cNvPr>
              <p:cNvSpPr/>
              <p:nvPr/>
            </p:nvSpPr>
            <p:spPr>
              <a:xfrm>
                <a:off x="4271446" y="1452959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rgbClr val="C00000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E72FAD3-B2CB-E947-3C2F-1B84BBF7CC37}"/>
                  </a:ext>
                </a:extLst>
              </p:cNvPr>
              <p:cNvSpPr txBox="1"/>
              <p:nvPr/>
            </p:nvSpPr>
            <p:spPr>
              <a:xfrm>
                <a:off x="4415968" y="2449221"/>
                <a:ext cx="147732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800" b="1" dirty="0">
                    <a:latin typeface="Arial Rounded MT Bold" panose="020F070403050403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</a:rPr>
                  <a:t>编制说明</a:t>
                </a:r>
              </a:p>
            </p:txBody>
          </p:sp>
          <p:sp>
            <p:nvSpPr>
              <p:cNvPr id="57" name="Freeform 48">
                <a:extLst>
                  <a:ext uri="{FF2B5EF4-FFF2-40B4-BE49-F238E27FC236}">
                    <a16:creationId xmlns:a16="http://schemas.microsoft.com/office/drawing/2014/main" id="{C2546C3F-E52D-4CE5-8617-31EAF22AE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2391" y="1610641"/>
                <a:ext cx="451177" cy="431866"/>
              </a:xfrm>
              <a:custGeom>
                <a:avLst/>
                <a:gdLst>
                  <a:gd name="T0" fmla="*/ 419 w 628"/>
                  <a:gd name="T1" fmla="*/ 232 h 600"/>
                  <a:gd name="T2" fmla="*/ 411 w 628"/>
                  <a:gd name="T3" fmla="*/ 249 h 600"/>
                  <a:gd name="T4" fmla="*/ 408 w 628"/>
                  <a:gd name="T5" fmla="*/ 261 h 600"/>
                  <a:gd name="T6" fmla="*/ 409 w 628"/>
                  <a:gd name="T7" fmla="*/ 283 h 600"/>
                  <a:gd name="T8" fmla="*/ 417 w 628"/>
                  <a:gd name="T9" fmla="*/ 304 h 600"/>
                  <a:gd name="T10" fmla="*/ 424 w 628"/>
                  <a:gd name="T11" fmla="*/ 315 h 600"/>
                  <a:gd name="T12" fmla="*/ 441 w 628"/>
                  <a:gd name="T13" fmla="*/ 330 h 600"/>
                  <a:gd name="T14" fmla="*/ 453 w 628"/>
                  <a:gd name="T15" fmla="*/ 335 h 600"/>
                  <a:gd name="T16" fmla="*/ 478 w 628"/>
                  <a:gd name="T17" fmla="*/ 200 h 600"/>
                  <a:gd name="T18" fmla="*/ 449 w 628"/>
                  <a:gd name="T19" fmla="*/ 206 h 600"/>
                  <a:gd name="T20" fmla="*/ 433 w 628"/>
                  <a:gd name="T21" fmla="*/ 216 h 600"/>
                  <a:gd name="T22" fmla="*/ 425 w 628"/>
                  <a:gd name="T23" fmla="*/ 224 h 600"/>
                  <a:gd name="T24" fmla="*/ 384 w 628"/>
                  <a:gd name="T25" fmla="*/ 70 h 600"/>
                  <a:gd name="T26" fmla="*/ 314 w 628"/>
                  <a:gd name="T27" fmla="*/ 140 h 600"/>
                  <a:gd name="T28" fmla="*/ 379 w 628"/>
                  <a:gd name="T29" fmla="*/ 283 h 600"/>
                  <a:gd name="T30" fmla="*/ 379 w 628"/>
                  <a:gd name="T31" fmla="*/ 254 h 600"/>
                  <a:gd name="T32" fmla="*/ 359 w 628"/>
                  <a:gd name="T33" fmla="*/ 154 h 600"/>
                  <a:gd name="T34" fmla="*/ 250 w 628"/>
                  <a:gd name="T35" fmla="*/ 270 h 600"/>
                  <a:gd name="T36" fmla="*/ 314 w 628"/>
                  <a:gd name="T37" fmla="*/ 396 h 600"/>
                  <a:gd name="T38" fmla="*/ 282 w 628"/>
                  <a:gd name="T39" fmla="*/ 400 h 600"/>
                  <a:gd name="T40" fmla="*/ 267 w 628"/>
                  <a:gd name="T41" fmla="*/ 382 h 600"/>
                  <a:gd name="T42" fmla="*/ 257 w 628"/>
                  <a:gd name="T43" fmla="*/ 374 h 600"/>
                  <a:gd name="T44" fmla="*/ 214 w 628"/>
                  <a:gd name="T45" fmla="*/ 356 h 600"/>
                  <a:gd name="T46" fmla="*/ 195 w 628"/>
                  <a:gd name="T47" fmla="*/ 354 h 600"/>
                  <a:gd name="T48" fmla="*/ 0 w 628"/>
                  <a:gd name="T49" fmla="*/ 600 h 600"/>
                  <a:gd name="T50" fmla="*/ 83 w 628"/>
                  <a:gd name="T51" fmla="*/ 454 h 600"/>
                  <a:gd name="T52" fmla="*/ 216 w 628"/>
                  <a:gd name="T53" fmla="*/ 454 h 600"/>
                  <a:gd name="T54" fmla="*/ 301 w 628"/>
                  <a:gd name="T55" fmla="*/ 600 h 600"/>
                  <a:gd name="T56" fmla="*/ 282 w 628"/>
                  <a:gd name="T57" fmla="*/ 400 h 600"/>
                  <a:gd name="T58" fmla="*/ 433 w 628"/>
                  <a:gd name="T59" fmla="*/ 354 h 600"/>
                  <a:gd name="T60" fmla="*/ 413 w 628"/>
                  <a:gd name="T61" fmla="*/ 356 h 600"/>
                  <a:gd name="T62" fmla="*/ 361 w 628"/>
                  <a:gd name="T63" fmla="*/ 382 h 600"/>
                  <a:gd name="T64" fmla="*/ 353 w 628"/>
                  <a:gd name="T65" fmla="*/ 391 h 600"/>
                  <a:gd name="T66" fmla="*/ 389 w 628"/>
                  <a:gd name="T67" fmla="*/ 600 h 600"/>
                  <a:gd name="T68" fmla="*/ 410 w 628"/>
                  <a:gd name="T69" fmla="*/ 600 h 600"/>
                  <a:gd name="T70" fmla="*/ 564 w 628"/>
                  <a:gd name="T71" fmla="*/ 454 h 600"/>
                  <a:gd name="T72" fmla="*/ 628 w 628"/>
                  <a:gd name="T73" fmla="*/ 460 h 600"/>
                  <a:gd name="T74" fmla="*/ 151 w 628"/>
                  <a:gd name="T75" fmla="*/ 340 h 600"/>
                  <a:gd name="T76" fmla="*/ 186 w 628"/>
                  <a:gd name="T77" fmla="*/ 330 h 600"/>
                  <a:gd name="T78" fmla="*/ 196 w 628"/>
                  <a:gd name="T79" fmla="*/ 323 h 600"/>
                  <a:gd name="T80" fmla="*/ 216 w 628"/>
                  <a:gd name="T81" fmla="*/ 295 h 600"/>
                  <a:gd name="T82" fmla="*/ 219 w 628"/>
                  <a:gd name="T83" fmla="*/ 281 h 600"/>
                  <a:gd name="T84" fmla="*/ 219 w 628"/>
                  <a:gd name="T85" fmla="*/ 258 h 600"/>
                  <a:gd name="T86" fmla="*/ 214 w 628"/>
                  <a:gd name="T87" fmla="*/ 241 h 600"/>
                  <a:gd name="T88" fmla="*/ 208 w 628"/>
                  <a:gd name="T89" fmla="*/ 231 h 600"/>
                  <a:gd name="T90" fmla="*/ 195 w 628"/>
                  <a:gd name="T91" fmla="*/ 217 h 600"/>
                  <a:gd name="T92" fmla="*/ 186 w 628"/>
                  <a:gd name="T93" fmla="*/ 210 h 600"/>
                  <a:gd name="T94" fmla="*/ 151 w 628"/>
                  <a:gd name="T95" fmla="*/ 2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8" h="600">
                    <a:moveTo>
                      <a:pt x="425" y="224"/>
                    </a:moveTo>
                    <a:cubicBezTo>
                      <a:pt x="423" y="226"/>
                      <a:pt x="421" y="229"/>
                      <a:pt x="420" y="231"/>
                    </a:cubicBezTo>
                    <a:cubicBezTo>
                      <a:pt x="419" y="231"/>
                      <a:pt x="419" y="232"/>
                      <a:pt x="419" y="232"/>
                    </a:cubicBezTo>
                    <a:cubicBezTo>
                      <a:pt x="418" y="234"/>
                      <a:pt x="416" y="236"/>
                      <a:pt x="415" y="239"/>
                    </a:cubicBezTo>
                    <a:cubicBezTo>
                      <a:pt x="415" y="240"/>
                      <a:pt x="414" y="240"/>
                      <a:pt x="414" y="241"/>
                    </a:cubicBezTo>
                    <a:cubicBezTo>
                      <a:pt x="413" y="244"/>
                      <a:pt x="412" y="246"/>
                      <a:pt x="411" y="249"/>
                    </a:cubicBezTo>
                    <a:cubicBezTo>
                      <a:pt x="411" y="249"/>
                      <a:pt x="411" y="250"/>
                      <a:pt x="411" y="250"/>
                    </a:cubicBezTo>
                    <a:cubicBezTo>
                      <a:pt x="410" y="253"/>
                      <a:pt x="409" y="255"/>
                      <a:pt x="409" y="258"/>
                    </a:cubicBezTo>
                    <a:cubicBezTo>
                      <a:pt x="409" y="259"/>
                      <a:pt x="409" y="260"/>
                      <a:pt x="408" y="261"/>
                    </a:cubicBezTo>
                    <a:cubicBezTo>
                      <a:pt x="408" y="264"/>
                      <a:pt x="408" y="267"/>
                      <a:pt x="408" y="270"/>
                    </a:cubicBezTo>
                    <a:cubicBezTo>
                      <a:pt x="408" y="274"/>
                      <a:pt x="408" y="278"/>
                      <a:pt x="409" y="281"/>
                    </a:cubicBezTo>
                    <a:cubicBezTo>
                      <a:pt x="409" y="282"/>
                      <a:pt x="409" y="283"/>
                      <a:pt x="409" y="283"/>
                    </a:cubicBezTo>
                    <a:cubicBezTo>
                      <a:pt x="410" y="287"/>
                      <a:pt x="411" y="290"/>
                      <a:pt x="412" y="293"/>
                    </a:cubicBezTo>
                    <a:cubicBezTo>
                      <a:pt x="412" y="294"/>
                      <a:pt x="412" y="294"/>
                      <a:pt x="412" y="295"/>
                    </a:cubicBezTo>
                    <a:cubicBezTo>
                      <a:pt x="414" y="298"/>
                      <a:pt x="415" y="301"/>
                      <a:pt x="417" y="304"/>
                    </a:cubicBezTo>
                    <a:cubicBezTo>
                      <a:pt x="417" y="305"/>
                      <a:pt x="417" y="305"/>
                      <a:pt x="418" y="306"/>
                    </a:cubicBezTo>
                    <a:cubicBezTo>
                      <a:pt x="420" y="309"/>
                      <a:pt x="422" y="312"/>
                      <a:pt x="424" y="315"/>
                    </a:cubicBezTo>
                    <a:cubicBezTo>
                      <a:pt x="424" y="315"/>
                      <a:pt x="424" y="315"/>
                      <a:pt x="424" y="315"/>
                    </a:cubicBezTo>
                    <a:cubicBezTo>
                      <a:pt x="427" y="318"/>
                      <a:pt x="429" y="320"/>
                      <a:pt x="432" y="323"/>
                    </a:cubicBezTo>
                    <a:cubicBezTo>
                      <a:pt x="432" y="323"/>
                      <a:pt x="432" y="323"/>
                      <a:pt x="432" y="323"/>
                    </a:cubicBezTo>
                    <a:cubicBezTo>
                      <a:pt x="435" y="326"/>
                      <a:pt x="438" y="328"/>
                      <a:pt x="441" y="330"/>
                    </a:cubicBezTo>
                    <a:cubicBezTo>
                      <a:pt x="442" y="330"/>
                      <a:pt x="442" y="330"/>
                      <a:pt x="442" y="330"/>
                    </a:cubicBezTo>
                    <a:cubicBezTo>
                      <a:pt x="446" y="332"/>
                      <a:pt x="449" y="334"/>
                      <a:pt x="452" y="335"/>
                    </a:cubicBezTo>
                    <a:cubicBezTo>
                      <a:pt x="453" y="335"/>
                      <a:pt x="453" y="335"/>
                      <a:pt x="453" y="335"/>
                    </a:cubicBezTo>
                    <a:cubicBezTo>
                      <a:pt x="461" y="338"/>
                      <a:pt x="469" y="340"/>
                      <a:pt x="478" y="340"/>
                    </a:cubicBezTo>
                    <a:cubicBezTo>
                      <a:pt x="516" y="340"/>
                      <a:pt x="547" y="309"/>
                      <a:pt x="547" y="270"/>
                    </a:cubicBezTo>
                    <a:cubicBezTo>
                      <a:pt x="547" y="231"/>
                      <a:pt x="516" y="200"/>
                      <a:pt x="478" y="200"/>
                    </a:cubicBezTo>
                    <a:cubicBezTo>
                      <a:pt x="468" y="200"/>
                      <a:pt x="458" y="202"/>
                      <a:pt x="450" y="206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49" y="206"/>
                      <a:pt x="449" y="206"/>
                      <a:pt x="449" y="206"/>
                    </a:cubicBezTo>
                    <a:cubicBezTo>
                      <a:pt x="446" y="208"/>
                      <a:pt x="444" y="209"/>
                      <a:pt x="442" y="210"/>
                    </a:cubicBezTo>
                    <a:cubicBezTo>
                      <a:pt x="441" y="210"/>
                      <a:pt x="441" y="211"/>
                      <a:pt x="440" y="211"/>
                    </a:cubicBezTo>
                    <a:cubicBezTo>
                      <a:pt x="438" y="213"/>
                      <a:pt x="435" y="215"/>
                      <a:pt x="433" y="216"/>
                    </a:cubicBezTo>
                    <a:cubicBezTo>
                      <a:pt x="433" y="217"/>
                      <a:pt x="432" y="217"/>
                      <a:pt x="432" y="217"/>
                    </a:cubicBezTo>
                    <a:cubicBezTo>
                      <a:pt x="430" y="219"/>
                      <a:pt x="428" y="221"/>
                      <a:pt x="426" y="223"/>
                    </a:cubicBezTo>
                    <a:cubicBezTo>
                      <a:pt x="426" y="223"/>
                      <a:pt x="425" y="224"/>
                      <a:pt x="425" y="224"/>
                    </a:cubicBezTo>
                    <a:close/>
                    <a:moveTo>
                      <a:pt x="314" y="140"/>
                    </a:moveTo>
                    <a:lnTo>
                      <a:pt x="314" y="140"/>
                    </a:lnTo>
                    <a:cubicBezTo>
                      <a:pt x="353" y="140"/>
                      <a:pt x="384" y="108"/>
                      <a:pt x="384" y="70"/>
                    </a:cubicBezTo>
                    <a:cubicBezTo>
                      <a:pt x="384" y="31"/>
                      <a:pt x="353" y="0"/>
                      <a:pt x="314" y="0"/>
                    </a:cubicBezTo>
                    <a:cubicBezTo>
                      <a:pt x="275" y="0"/>
                      <a:pt x="244" y="31"/>
                      <a:pt x="244" y="70"/>
                    </a:cubicBezTo>
                    <a:cubicBezTo>
                      <a:pt x="244" y="108"/>
                      <a:pt x="275" y="140"/>
                      <a:pt x="314" y="140"/>
                    </a:cubicBezTo>
                    <a:close/>
                    <a:moveTo>
                      <a:pt x="379" y="336"/>
                    </a:moveTo>
                    <a:lnTo>
                      <a:pt x="379" y="336"/>
                    </a:lnTo>
                    <a:lnTo>
                      <a:pt x="379" y="283"/>
                    </a:lnTo>
                    <a:cubicBezTo>
                      <a:pt x="379" y="279"/>
                      <a:pt x="378" y="274"/>
                      <a:pt x="378" y="270"/>
                    </a:cubicBezTo>
                    <a:cubicBezTo>
                      <a:pt x="378" y="266"/>
                      <a:pt x="379" y="262"/>
                      <a:pt x="379" y="257"/>
                    </a:cubicBezTo>
                    <a:lnTo>
                      <a:pt x="379" y="254"/>
                    </a:lnTo>
                    <a:lnTo>
                      <a:pt x="380" y="254"/>
                    </a:lnTo>
                    <a:cubicBezTo>
                      <a:pt x="385" y="223"/>
                      <a:pt x="404" y="197"/>
                      <a:pt x="431" y="183"/>
                    </a:cubicBezTo>
                    <a:cubicBezTo>
                      <a:pt x="412" y="165"/>
                      <a:pt x="387" y="154"/>
                      <a:pt x="359" y="154"/>
                    </a:cubicBezTo>
                    <a:lnTo>
                      <a:pt x="269" y="154"/>
                    </a:lnTo>
                    <a:cubicBezTo>
                      <a:pt x="241" y="154"/>
                      <a:pt x="216" y="165"/>
                      <a:pt x="197" y="183"/>
                    </a:cubicBezTo>
                    <a:cubicBezTo>
                      <a:pt x="228" y="199"/>
                      <a:pt x="250" y="232"/>
                      <a:pt x="250" y="270"/>
                    </a:cubicBezTo>
                    <a:cubicBezTo>
                      <a:pt x="250" y="278"/>
                      <a:pt x="249" y="285"/>
                      <a:pt x="247" y="293"/>
                    </a:cubicBezTo>
                    <a:lnTo>
                      <a:pt x="247" y="335"/>
                    </a:lnTo>
                    <a:cubicBezTo>
                      <a:pt x="276" y="347"/>
                      <a:pt x="299" y="369"/>
                      <a:pt x="314" y="396"/>
                    </a:cubicBezTo>
                    <a:cubicBezTo>
                      <a:pt x="328" y="369"/>
                      <a:pt x="352" y="348"/>
                      <a:pt x="379" y="336"/>
                    </a:cubicBezTo>
                    <a:close/>
                    <a:moveTo>
                      <a:pt x="282" y="400"/>
                    </a:moveTo>
                    <a:lnTo>
                      <a:pt x="282" y="400"/>
                    </a:lnTo>
                    <a:cubicBezTo>
                      <a:pt x="280" y="397"/>
                      <a:pt x="278" y="394"/>
                      <a:pt x="275" y="391"/>
                    </a:cubicBezTo>
                    <a:cubicBezTo>
                      <a:pt x="275" y="390"/>
                      <a:pt x="274" y="390"/>
                      <a:pt x="274" y="390"/>
                    </a:cubicBezTo>
                    <a:cubicBezTo>
                      <a:pt x="272" y="387"/>
                      <a:pt x="270" y="385"/>
                      <a:pt x="267" y="382"/>
                    </a:cubicBezTo>
                    <a:cubicBezTo>
                      <a:pt x="267" y="382"/>
                      <a:pt x="266" y="382"/>
                      <a:pt x="266" y="381"/>
                    </a:cubicBezTo>
                    <a:cubicBezTo>
                      <a:pt x="263" y="379"/>
                      <a:pt x="261" y="377"/>
                      <a:pt x="258" y="375"/>
                    </a:cubicBezTo>
                    <a:cubicBezTo>
                      <a:pt x="257" y="374"/>
                      <a:pt x="257" y="374"/>
                      <a:pt x="257" y="374"/>
                    </a:cubicBezTo>
                    <a:cubicBezTo>
                      <a:pt x="247" y="367"/>
                      <a:pt x="237" y="362"/>
                      <a:pt x="225" y="359"/>
                    </a:cubicBezTo>
                    <a:cubicBezTo>
                      <a:pt x="223" y="358"/>
                      <a:pt x="220" y="357"/>
                      <a:pt x="218" y="357"/>
                    </a:cubicBezTo>
                    <a:cubicBezTo>
                      <a:pt x="217" y="356"/>
                      <a:pt x="215" y="356"/>
                      <a:pt x="214" y="356"/>
                    </a:cubicBezTo>
                    <a:cubicBezTo>
                      <a:pt x="212" y="356"/>
                      <a:pt x="210" y="355"/>
                      <a:pt x="208" y="355"/>
                    </a:cubicBezTo>
                    <a:cubicBezTo>
                      <a:pt x="207" y="355"/>
                      <a:pt x="206" y="355"/>
                      <a:pt x="205" y="355"/>
                    </a:cubicBezTo>
                    <a:cubicBezTo>
                      <a:pt x="202" y="354"/>
                      <a:pt x="199" y="354"/>
                      <a:pt x="195" y="354"/>
                    </a:cubicBezTo>
                    <a:lnTo>
                      <a:pt x="105" y="354"/>
                    </a:lnTo>
                    <a:cubicBezTo>
                      <a:pt x="47" y="354"/>
                      <a:pt x="0" y="401"/>
                      <a:pt x="0" y="460"/>
                    </a:cubicBezTo>
                    <a:lnTo>
                      <a:pt x="0" y="600"/>
                    </a:lnTo>
                    <a:lnTo>
                      <a:pt x="62" y="600"/>
                    </a:lnTo>
                    <a:lnTo>
                      <a:pt x="62" y="454"/>
                    </a:lnTo>
                    <a:lnTo>
                      <a:pt x="83" y="454"/>
                    </a:lnTo>
                    <a:lnTo>
                      <a:pt x="83" y="600"/>
                    </a:lnTo>
                    <a:lnTo>
                      <a:pt x="216" y="600"/>
                    </a:lnTo>
                    <a:lnTo>
                      <a:pt x="216" y="454"/>
                    </a:lnTo>
                    <a:lnTo>
                      <a:pt x="237" y="454"/>
                    </a:lnTo>
                    <a:lnTo>
                      <a:pt x="237" y="600"/>
                    </a:lnTo>
                    <a:lnTo>
                      <a:pt x="301" y="600"/>
                    </a:lnTo>
                    <a:lnTo>
                      <a:pt x="301" y="460"/>
                    </a:lnTo>
                    <a:cubicBezTo>
                      <a:pt x="301" y="437"/>
                      <a:pt x="294" y="417"/>
                      <a:pt x="282" y="400"/>
                    </a:cubicBezTo>
                    <a:cubicBezTo>
                      <a:pt x="282" y="400"/>
                      <a:pt x="282" y="400"/>
                      <a:pt x="282" y="400"/>
                    </a:cubicBezTo>
                    <a:close/>
                    <a:moveTo>
                      <a:pt x="523" y="354"/>
                    </a:moveTo>
                    <a:lnTo>
                      <a:pt x="523" y="354"/>
                    </a:lnTo>
                    <a:lnTo>
                      <a:pt x="433" y="354"/>
                    </a:lnTo>
                    <a:cubicBezTo>
                      <a:pt x="429" y="354"/>
                      <a:pt x="426" y="354"/>
                      <a:pt x="423" y="355"/>
                    </a:cubicBezTo>
                    <a:cubicBezTo>
                      <a:pt x="422" y="355"/>
                      <a:pt x="421" y="355"/>
                      <a:pt x="420" y="355"/>
                    </a:cubicBezTo>
                    <a:cubicBezTo>
                      <a:pt x="418" y="355"/>
                      <a:pt x="415" y="356"/>
                      <a:pt x="413" y="356"/>
                    </a:cubicBezTo>
                    <a:cubicBezTo>
                      <a:pt x="412" y="356"/>
                      <a:pt x="411" y="356"/>
                      <a:pt x="410" y="357"/>
                    </a:cubicBezTo>
                    <a:cubicBezTo>
                      <a:pt x="408" y="357"/>
                      <a:pt x="405" y="358"/>
                      <a:pt x="403" y="358"/>
                    </a:cubicBezTo>
                    <a:cubicBezTo>
                      <a:pt x="387" y="363"/>
                      <a:pt x="373" y="371"/>
                      <a:pt x="361" y="382"/>
                    </a:cubicBezTo>
                    <a:cubicBezTo>
                      <a:pt x="361" y="382"/>
                      <a:pt x="361" y="382"/>
                      <a:pt x="361" y="383"/>
                    </a:cubicBezTo>
                    <a:cubicBezTo>
                      <a:pt x="358" y="385"/>
                      <a:pt x="356" y="388"/>
                      <a:pt x="353" y="390"/>
                    </a:cubicBezTo>
                    <a:cubicBezTo>
                      <a:pt x="353" y="390"/>
                      <a:pt x="353" y="391"/>
                      <a:pt x="353" y="391"/>
                    </a:cubicBezTo>
                    <a:cubicBezTo>
                      <a:pt x="337" y="409"/>
                      <a:pt x="327" y="433"/>
                      <a:pt x="327" y="460"/>
                    </a:cubicBezTo>
                    <a:lnTo>
                      <a:pt x="327" y="600"/>
                    </a:lnTo>
                    <a:lnTo>
                      <a:pt x="389" y="600"/>
                    </a:lnTo>
                    <a:lnTo>
                      <a:pt x="389" y="454"/>
                    </a:lnTo>
                    <a:lnTo>
                      <a:pt x="410" y="454"/>
                    </a:lnTo>
                    <a:lnTo>
                      <a:pt x="410" y="600"/>
                    </a:lnTo>
                    <a:lnTo>
                      <a:pt x="543" y="600"/>
                    </a:lnTo>
                    <a:lnTo>
                      <a:pt x="543" y="454"/>
                    </a:lnTo>
                    <a:lnTo>
                      <a:pt x="564" y="454"/>
                    </a:lnTo>
                    <a:lnTo>
                      <a:pt x="564" y="600"/>
                    </a:lnTo>
                    <a:lnTo>
                      <a:pt x="628" y="600"/>
                    </a:lnTo>
                    <a:lnTo>
                      <a:pt x="628" y="460"/>
                    </a:lnTo>
                    <a:cubicBezTo>
                      <a:pt x="628" y="401"/>
                      <a:pt x="581" y="354"/>
                      <a:pt x="523" y="354"/>
                    </a:cubicBezTo>
                    <a:close/>
                    <a:moveTo>
                      <a:pt x="151" y="340"/>
                    </a:moveTo>
                    <a:lnTo>
                      <a:pt x="151" y="340"/>
                    </a:lnTo>
                    <a:cubicBezTo>
                      <a:pt x="159" y="340"/>
                      <a:pt x="167" y="338"/>
                      <a:pt x="175" y="335"/>
                    </a:cubicBezTo>
                    <a:cubicBezTo>
                      <a:pt x="175" y="335"/>
                      <a:pt x="175" y="335"/>
                      <a:pt x="176" y="335"/>
                    </a:cubicBezTo>
                    <a:cubicBezTo>
                      <a:pt x="179" y="334"/>
                      <a:pt x="183" y="332"/>
                      <a:pt x="186" y="330"/>
                    </a:cubicBezTo>
                    <a:cubicBezTo>
                      <a:pt x="186" y="330"/>
                      <a:pt x="186" y="330"/>
                      <a:pt x="186" y="330"/>
                    </a:cubicBezTo>
                    <a:cubicBezTo>
                      <a:pt x="190" y="328"/>
                      <a:pt x="193" y="326"/>
                      <a:pt x="196" y="323"/>
                    </a:cubicBezTo>
                    <a:cubicBezTo>
                      <a:pt x="196" y="323"/>
                      <a:pt x="196" y="323"/>
                      <a:pt x="196" y="323"/>
                    </a:cubicBezTo>
                    <a:cubicBezTo>
                      <a:pt x="202" y="318"/>
                      <a:pt x="206" y="312"/>
                      <a:pt x="210" y="306"/>
                    </a:cubicBezTo>
                    <a:cubicBezTo>
                      <a:pt x="211" y="305"/>
                      <a:pt x="211" y="305"/>
                      <a:pt x="211" y="304"/>
                    </a:cubicBezTo>
                    <a:cubicBezTo>
                      <a:pt x="213" y="301"/>
                      <a:pt x="214" y="298"/>
                      <a:pt x="216" y="295"/>
                    </a:cubicBezTo>
                    <a:cubicBezTo>
                      <a:pt x="216" y="294"/>
                      <a:pt x="216" y="294"/>
                      <a:pt x="216" y="293"/>
                    </a:cubicBezTo>
                    <a:cubicBezTo>
                      <a:pt x="217" y="290"/>
                      <a:pt x="218" y="287"/>
                      <a:pt x="219" y="283"/>
                    </a:cubicBezTo>
                    <a:cubicBezTo>
                      <a:pt x="219" y="282"/>
                      <a:pt x="219" y="282"/>
                      <a:pt x="219" y="281"/>
                    </a:cubicBezTo>
                    <a:cubicBezTo>
                      <a:pt x="220" y="278"/>
                      <a:pt x="220" y="274"/>
                      <a:pt x="220" y="270"/>
                    </a:cubicBezTo>
                    <a:cubicBezTo>
                      <a:pt x="220" y="267"/>
                      <a:pt x="220" y="264"/>
                      <a:pt x="220" y="261"/>
                    </a:cubicBezTo>
                    <a:cubicBezTo>
                      <a:pt x="219" y="260"/>
                      <a:pt x="219" y="259"/>
                      <a:pt x="219" y="258"/>
                    </a:cubicBezTo>
                    <a:cubicBezTo>
                      <a:pt x="219" y="255"/>
                      <a:pt x="218" y="252"/>
                      <a:pt x="217" y="250"/>
                    </a:cubicBezTo>
                    <a:cubicBezTo>
                      <a:pt x="217" y="249"/>
                      <a:pt x="217" y="249"/>
                      <a:pt x="217" y="249"/>
                    </a:cubicBezTo>
                    <a:cubicBezTo>
                      <a:pt x="216" y="246"/>
                      <a:pt x="215" y="244"/>
                      <a:pt x="214" y="241"/>
                    </a:cubicBezTo>
                    <a:cubicBezTo>
                      <a:pt x="214" y="240"/>
                      <a:pt x="213" y="240"/>
                      <a:pt x="213" y="239"/>
                    </a:cubicBezTo>
                    <a:cubicBezTo>
                      <a:pt x="212" y="236"/>
                      <a:pt x="210" y="234"/>
                      <a:pt x="209" y="231"/>
                    </a:cubicBezTo>
                    <a:lnTo>
                      <a:pt x="208" y="231"/>
                    </a:lnTo>
                    <a:cubicBezTo>
                      <a:pt x="207" y="229"/>
                      <a:pt x="205" y="226"/>
                      <a:pt x="203" y="224"/>
                    </a:cubicBezTo>
                    <a:cubicBezTo>
                      <a:pt x="203" y="224"/>
                      <a:pt x="202" y="223"/>
                      <a:pt x="202" y="223"/>
                    </a:cubicBezTo>
                    <a:cubicBezTo>
                      <a:pt x="200" y="221"/>
                      <a:pt x="198" y="219"/>
                      <a:pt x="195" y="217"/>
                    </a:cubicBezTo>
                    <a:cubicBezTo>
                      <a:pt x="195" y="217"/>
                      <a:pt x="195" y="217"/>
                      <a:pt x="195" y="216"/>
                    </a:cubicBezTo>
                    <a:cubicBezTo>
                      <a:pt x="193" y="215"/>
                      <a:pt x="190" y="213"/>
                      <a:pt x="188" y="211"/>
                    </a:cubicBezTo>
                    <a:cubicBezTo>
                      <a:pt x="187" y="211"/>
                      <a:pt x="187" y="210"/>
                      <a:pt x="186" y="210"/>
                    </a:cubicBezTo>
                    <a:cubicBezTo>
                      <a:pt x="184" y="209"/>
                      <a:pt x="181" y="207"/>
                      <a:pt x="179" y="206"/>
                    </a:cubicBezTo>
                    <a:cubicBezTo>
                      <a:pt x="179" y="206"/>
                      <a:pt x="178" y="206"/>
                      <a:pt x="178" y="206"/>
                    </a:cubicBezTo>
                    <a:cubicBezTo>
                      <a:pt x="170" y="202"/>
                      <a:pt x="160" y="200"/>
                      <a:pt x="151" y="200"/>
                    </a:cubicBezTo>
                    <a:cubicBezTo>
                      <a:pt x="112" y="200"/>
                      <a:pt x="81" y="231"/>
                      <a:pt x="81" y="270"/>
                    </a:cubicBezTo>
                    <a:cubicBezTo>
                      <a:pt x="81" y="309"/>
                      <a:pt x="112" y="340"/>
                      <a:pt x="151" y="34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9E6CC7EE-E29E-3410-6B85-535FDE3AC721}"/>
                </a:ext>
              </a:extLst>
            </p:cNvPr>
            <p:cNvGrpSpPr/>
            <p:nvPr/>
          </p:nvGrpSpPr>
          <p:grpSpPr>
            <a:xfrm>
              <a:off x="6333008" y="3741285"/>
              <a:ext cx="1624636" cy="1400548"/>
              <a:chOff x="5925302" y="4500746"/>
              <a:chExt cx="2166180" cy="1867397"/>
            </a:xfrm>
          </p:grpSpPr>
          <p:sp>
            <p:nvSpPr>
              <p:cNvPr id="59" name="六边形 58">
                <a:extLst>
                  <a:ext uri="{FF2B5EF4-FFF2-40B4-BE49-F238E27FC236}">
                    <a16:creationId xmlns:a16="http://schemas.microsoft.com/office/drawing/2014/main" id="{4D7B7C66-353A-749F-F6A5-128D16FAE878}"/>
                  </a:ext>
                </a:extLst>
              </p:cNvPr>
              <p:cNvSpPr/>
              <p:nvPr/>
            </p:nvSpPr>
            <p:spPr>
              <a:xfrm>
                <a:off x="5925302" y="4500746"/>
                <a:ext cx="2166180" cy="1867397"/>
              </a:xfrm>
              <a:prstGeom prst="hexagon">
                <a:avLst/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任意多边形 29">
                <a:extLst>
                  <a:ext uri="{FF2B5EF4-FFF2-40B4-BE49-F238E27FC236}">
                    <a16:creationId xmlns:a16="http://schemas.microsoft.com/office/drawing/2014/main" id="{19778498-751E-660D-E0FA-EFBCBA461DBE}"/>
                  </a:ext>
                </a:extLst>
              </p:cNvPr>
              <p:cNvSpPr/>
              <p:nvPr/>
            </p:nvSpPr>
            <p:spPr>
              <a:xfrm>
                <a:off x="6151856" y="4616968"/>
                <a:ext cx="1718302" cy="747230"/>
              </a:xfrm>
              <a:custGeom>
                <a:avLst/>
                <a:gdLst>
                  <a:gd name="connsiteX0" fmla="*/ 477371 w 2215000"/>
                  <a:gd name="connsiteY0" fmla="*/ 0 h 963359"/>
                  <a:gd name="connsiteX1" fmla="*/ 1737629 w 2215000"/>
                  <a:gd name="connsiteY1" fmla="*/ 0 h 963359"/>
                  <a:gd name="connsiteX2" fmla="*/ 2215000 w 2215000"/>
                  <a:gd name="connsiteY2" fmla="*/ 954742 h 963359"/>
                  <a:gd name="connsiteX3" fmla="*/ 2210692 w 2215000"/>
                  <a:gd name="connsiteY3" fmla="*/ 963359 h 963359"/>
                  <a:gd name="connsiteX4" fmla="*/ 4309 w 2215000"/>
                  <a:gd name="connsiteY4" fmla="*/ 963359 h 963359"/>
                  <a:gd name="connsiteX5" fmla="*/ 0 w 2215000"/>
                  <a:gd name="connsiteY5" fmla="*/ 954742 h 963359"/>
                  <a:gd name="connsiteX6" fmla="*/ 477371 w 2215000"/>
                  <a:gd name="connsiteY6" fmla="*/ 0 h 96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5000" h="963359">
                    <a:moveTo>
                      <a:pt x="477371" y="0"/>
                    </a:moveTo>
                    <a:lnTo>
                      <a:pt x="1737629" y="0"/>
                    </a:lnTo>
                    <a:lnTo>
                      <a:pt x="2215000" y="954742"/>
                    </a:lnTo>
                    <a:lnTo>
                      <a:pt x="2210692" y="963359"/>
                    </a:lnTo>
                    <a:lnTo>
                      <a:pt x="4309" y="963359"/>
                    </a:lnTo>
                    <a:lnTo>
                      <a:pt x="0" y="954742"/>
                    </a:lnTo>
                    <a:lnTo>
                      <a:pt x="477371" y="0"/>
                    </a:lnTo>
                    <a:close/>
                  </a:path>
                </a:pathLst>
              </a:custGeom>
              <a:solidFill>
                <a:srgbClr val="F9C94E"/>
              </a:solidFill>
              <a:ln w="25400">
                <a:noFill/>
              </a:ln>
              <a:effectLst>
                <a:innerShdw blurRad="635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49D6E27-62EA-D5C6-3174-AF73CBA3966D}"/>
                  </a:ext>
                </a:extLst>
              </p:cNvPr>
              <p:cNvSpPr txBox="1"/>
              <p:nvPr/>
            </p:nvSpPr>
            <p:spPr>
              <a:xfrm>
                <a:off x="6423616" y="5565952"/>
                <a:ext cx="147732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800" b="1" dirty="0">
                    <a:latin typeface="Arial Rounded MT Bold" panose="020F0704030504030204" pitchFamily="34" charset="0"/>
                    <a:ea typeface="Kozuka Mincho Pr6N H" panose="02020900000000000000" pitchFamily="18" charset="-128"/>
                    <a:cs typeface="Arial Unicode MS" panose="020B0604020202020204" pitchFamily="34" charset="-122"/>
                  </a:rPr>
                  <a:t>鉴定方案</a:t>
                </a:r>
              </a:p>
            </p:txBody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3811095F-0384-BB99-3764-530BB8A60E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58210" y="4809125"/>
                <a:ext cx="347600" cy="437134"/>
              </a:xfrm>
              <a:custGeom>
                <a:avLst/>
                <a:gdLst>
                  <a:gd name="T0" fmla="*/ 82 w 484"/>
                  <a:gd name="T1" fmla="*/ 166 h 606"/>
                  <a:gd name="T2" fmla="*/ 82 w 484"/>
                  <a:gd name="T3" fmla="*/ 186 h 606"/>
                  <a:gd name="T4" fmla="*/ 331 w 484"/>
                  <a:gd name="T5" fmla="*/ 193 h 606"/>
                  <a:gd name="T6" fmla="*/ 331 w 484"/>
                  <a:gd name="T7" fmla="*/ 173 h 606"/>
                  <a:gd name="T8" fmla="*/ 387 w 484"/>
                  <a:gd name="T9" fmla="*/ 556 h 606"/>
                  <a:gd name="T10" fmla="*/ 388 w 484"/>
                  <a:gd name="T11" fmla="*/ 564 h 606"/>
                  <a:gd name="T12" fmla="*/ 418 w 484"/>
                  <a:gd name="T13" fmla="*/ 594 h 606"/>
                  <a:gd name="T14" fmla="*/ 474 w 484"/>
                  <a:gd name="T15" fmla="*/ 581 h 606"/>
                  <a:gd name="T16" fmla="*/ 474 w 484"/>
                  <a:gd name="T17" fmla="*/ 531 h 606"/>
                  <a:gd name="T18" fmla="*/ 444 w 484"/>
                  <a:gd name="T19" fmla="*/ 501 h 606"/>
                  <a:gd name="T20" fmla="*/ 418 w 484"/>
                  <a:gd name="T21" fmla="*/ 519 h 606"/>
                  <a:gd name="T22" fmla="*/ 384 w 484"/>
                  <a:gd name="T23" fmla="*/ 553 h 606"/>
                  <a:gd name="T24" fmla="*/ 218 w 484"/>
                  <a:gd name="T25" fmla="*/ 354 h 606"/>
                  <a:gd name="T26" fmla="*/ 229 w 484"/>
                  <a:gd name="T27" fmla="*/ 336 h 606"/>
                  <a:gd name="T28" fmla="*/ 207 w 484"/>
                  <a:gd name="T29" fmla="*/ 320 h 606"/>
                  <a:gd name="T30" fmla="*/ 207 w 484"/>
                  <a:gd name="T31" fmla="*/ 327 h 606"/>
                  <a:gd name="T32" fmla="*/ 246 w 484"/>
                  <a:gd name="T33" fmla="*/ 422 h 606"/>
                  <a:gd name="T34" fmla="*/ 297 w 484"/>
                  <a:gd name="T35" fmla="*/ 364 h 606"/>
                  <a:gd name="T36" fmla="*/ 296 w 484"/>
                  <a:gd name="T37" fmla="*/ 357 h 606"/>
                  <a:gd name="T38" fmla="*/ 224 w 484"/>
                  <a:gd name="T39" fmla="*/ 362 h 606"/>
                  <a:gd name="T40" fmla="*/ 224 w 484"/>
                  <a:gd name="T41" fmla="*/ 368 h 606"/>
                  <a:gd name="T42" fmla="*/ 246 w 484"/>
                  <a:gd name="T43" fmla="*/ 422 h 606"/>
                  <a:gd name="T44" fmla="*/ 429 w 484"/>
                  <a:gd name="T45" fmla="*/ 493 h 606"/>
                  <a:gd name="T46" fmla="*/ 429 w 484"/>
                  <a:gd name="T47" fmla="*/ 487 h 606"/>
                  <a:gd name="T48" fmla="*/ 394 w 484"/>
                  <a:gd name="T49" fmla="*/ 451 h 606"/>
                  <a:gd name="T50" fmla="*/ 256 w 484"/>
                  <a:gd name="T51" fmla="*/ 425 h 606"/>
                  <a:gd name="T52" fmla="*/ 256 w 484"/>
                  <a:gd name="T53" fmla="*/ 432 h 606"/>
                  <a:gd name="T54" fmla="*/ 354 w 484"/>
                  <a:gd name="T55" fmla="*/ 530 h 606"/>
                  <a:gd name="T56" fmla="*/ 395 w 484"/>
                  <a:gd name="T57" fmla="*/ 528 h 606"/>
                  <a:gd name="T58" fmla="*/ 20 w 484"/>
                  <a:gd name="T59" fmla="*/ 150 h 606"/>
                  <a:gd name="T60" fmla="*/ 89 w 484"/>
                  <a:gd name="T61" fmla="*/ 152 h 606"/>
                  <a:gd name="T62" fmla="*/ 141 w 484"/>
                  <a:gd name="T63" fmla="*/ 100 h 606"/>
                  <a:gd name="T64" fmla="*/ 141 w 484"/>
                  <a:gd name="T65" fmla="*/ 93 h 606"/>
                  <a:gd name="T66" fmla="*/ 383 w 484"/>
                  <a:gd name="T67" fmla="*/ 27 h 606"/>
                  <a:gd name="T68" fmla="*/ 394 w 484"/>
                  <a:gd name="T69" fmla="*/ 422 h 606"/>
                  <a:gd name="T70" fmla="*/ 414 w 484"/>
                  <a:gd name="T71" fmla="*/ 449 h 606"/>
                  <a:gd name="T72" fmla="*/ 414 w 484"/>
                  <a:gd name="T73" fmla="*/ 39 h 606"/>
                  <a:gd name="T74" fmla="*/ 383 w 484"/>
                  <a:gd name="T75" fmla="*/ 0 h 606"/>
                  <a:gd name="T76" fmla="*/ 121 w 484"/>
                  <a:gd name="T77" fmla="*/ 2 h 606"/>
                  <a:gd name="T78" fmla="*/ 0 w 484"/>
                  <a:gd name="T79" fmla="*/ 123 h 606"/>
                  <a:gd name="T80" fmla="*/ 0 w 484"/>
                  <a:gd name="T81" fmla="*/ 492 h 606"/>
                  <a:gd name="T82" fmla="*/ 32 w 484"/>
                  <a:gd name="T83" fmla="*/ 530 h 606"/>
                  <a:gd name="T84" fmla="*/ 319 w 484"/>
                  <a:gd name="T85" fmla="*/ 524 h 606"/>
                  <a:gd name="T86" fmla="*/ 305 w 484"/>
                  <a:gd name="T87" fmla="*/ 503 h 606"/>
                  <a:gd name="T88" fmla="*/ 20 w 484"/>
                  <a:gd name="T89" fmla="*/ 492 h 606"/>
                  <a:gd name="T90" fmla="*/ 20 w 484"/>
                  <a:gd name="T91" fmla="*/ 150 h 606"/>
                  <a:gd name="T92" fmla="*/ 156 w 484"/>
                  <a:gd name="T93" fmla="*/ 321 h 606"/>
                  <a:gd name="T94" fmla="*/ 156 w 484"/>
                  <a:gd name="T95" fmla="*/ 301 h 606"/>
                  <a:gd name="T96" fmla="*/ 82 w 484"/>
                  <a:gd name="T97" fmla="*/ 294 h 606"/>
                  <a:gd name="T98" fmla="*/ 82 w 484"/>
                  <a:gd name="T99" fmla="*/ 315 h 606"/>
                  <a:gd name="T100" fmla="*/ 82 w 484"/>
                  <a:gd name="T101" fmla="*/ 272 h 606"/>
                  <a:gd name="T102" fmla="*/ 331 w 484"/>
                  <a:gd name="T103" fmla="*/ 279 h 606"/>
                  <a:gd name="T104" fmla="*/ 331 w 484"/>
                  <a:gd name="T105" fmla="*/ 258 h 606"/>
                  <a:gd name="T106" fmla="*/ 82 w 484"/>
                  <a:gd name="T107" fmla="*/ 252 h 606"/>
                  <a:gd name="T108" fmla="*/ 82 w 484"/>
                  <a:gd name="T109" fmla="*/ 272 h 606"/>
                  <a:gd name="T110" fmla="*/ 82 w 484"/>
                  <a:gd name="T111" fmla="*/ 236 h 606"/>
                  <a:gd name="T112" fmla="*/ 331 w 484"/>
                  <a:gd name="T113" fmla="*/ 229 h 606"/>
                  <a:gd name="T114" fmla="*/ 331 w 484"/>
                  <a:gd name="T115" fmla="*/ 209 h 606"/>
                  <a:gd name="T116" fmla="*/ 82 w 484"/>
                  <a:gd name="T117" fmla="*/ 21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4" h="606">
                    <a:moveTo>
                      <a:pt x="331" y="166"/>
                    </a:moveTo>
                    <a:lnTo>
                      <a:pt x="82" y="166"/>
                    </a:lnTo>
                    <a:lnTo>
                      <a:pt x="82" y="173"/>
                    </a:lnTo>
                    <a:lnTo>
                      <a:pt x="82" y="186"/>
                    </a:lnTo>
                    <a:lnTo>
                      <a:pt x="82" y="193"/>
                    </a:lnTo>
                    <a:lnTo>
                      <a:pt x="331" y="193"/>
                    </a:lnTo>
                    <a:lnTo>
                      <a:pt x="331" y="186"/>
                    </a:lnTo>
                    <a:lnTo>
                      <a:pt x="331" y="173"/>
                    </a:lnTo>
                    <a:lnTo>
                      <a:pt x="331" y="166"/>
                    </a:lnTo>
                    <a:close/>
                    <a:moveTo>
                      <a:pt x="387" y="556"/>
                    </a:moveTo>
                    <a:lnTo>
                      <a:pt x="384" y="560"/>
                    </a:lnTo>
                    <a:lnTo>
                      <a:pt x="388" y="564"/>
                    </a:lnTo>
                    <a:lnTo>
                      <a:pt x="408" y="583"/>
                    </a:lnTo>
                    <a:lnTo>
                      <a:pt x="418" y="594"/>
                    </a:lnTo>
                    <a:cubicBezTo>
                      <a:pt x="430" y="606"/>
                      <a:pt x="450" y="606"/>
                      <a:pt x="462" y="594"/>
                    </a:cubicBezTo>
                    <a:lnTo>
                      <a:pt x="474" y="581"/>
                    </a:lnTo>
                    <a:cubicBezTo>
                      <a:pt x="481" y="575"/>
                      <a:pt x="484" y="565"/>
                      <a:pt x="483" y="556"/>
                    </a:cubicBezTo>
                    <a:cubicBezTo>
                      <a:pt x="484" y="547"/>
                      <a:pt x="481" y="538"/>
                      <a:pt x="474" y="531"/>
                    </a:cubicBezTo>
                    <a:lnTo>
                      <a:pt x="462" y="519"/>
                    </a:lnTo>
                    <a:lnTo>
                      <a:pt x="444" y="501"/>
                    </a:lnTo>
                    <a:lnTo>
                      <a:pt x="440" y="497"/>
                    </a:lnTo>
                    <a:lnTo>
                      <a:pt x="418" y="519"/>
                    </a:lnTo>
                    <a:lnTo>
                      <a:pt x="412" y="525"/>
                    </a:lnTo>
                    <a:lnTo>
                      <a:pt x="384" y="553"/>
                    </a:lnTo>
                    <a:lnTo>
                      <a:pt x="387" y="556"/>
                    </a:lnTo>
                    <a:close/>
                    <a:moveTo>
                      <a:pt x="218" y="354"/>
                    </a:moveTo>
                    <a:lnTo>
                      <a:pt x="234" y="338"/>
                    </a:lnTo>
                    <a:lnTo>
                      <a:pt x="229" y="336"/>
                    </a:lnTo>
                    <a:lnTo>
                      <a:pt x="234" y="331"/>
                    </a:lnTo>
                    <a:lnTo>
                      <a:pt x="207" y="320"/>
                    </a:lnTo>
                    <a:lnTo>
                      <a:pt x="211" y="328"/>
                    </a:lnTo>
                    <a:lnTo>
                      <a:pt x="207" y="327"/>
                    </a:lnTo>
                    <a:lnTo>
                      <a:pt x="218" y="354"/>
                    </a:lnTo>
                    <a:close/>
                    <a:moveTo>
                      <a:pt x="246" y="422"/>
                    </a:moveTo>
                    <a:lnTo>
                      <a:pt x="302" y="366"/>
                    </a:lnTo>
                    <a:lnTo>
                      <a:pt x="297" y="364"/>
                    </a:lnTo>
                    <a:lnTo>
                      <a:pt x="302" y="359"/>
                    </a:lnTo>
                    <a:lnTo>
                      <a:pt x="296" y="357"/>
                    </a:lnTo>
                    <a:lnTo>
                      <a:pt x="249" y="337"/>
                    </a:lnTo>
                    <a:lnTo>
                      <a:pt x="224" y="362"/>
                    </a:lnTo>
                    <a:lnTo>
                      <a:pt x="226" y="366"/>
                    </a:lnTo>
                    <a:lnTo>
                      <a:pt x="224" y="368"/>
                    </a:lnTo>
                    <a:lnTo>
                      <a:pt x="243" y="416"/>
                    </a:lnTo>
                    <a:lnTo>
                      <a:pt x="246" y="422"/>
                    </a:lnTo>
                    <a:close/>
                    <a:moveTo>
                      <a:pt x="412" y="511"/>
                    </a:moveTo>
                    <a:lnTo>
                      <a:pt x="429" y="493"/>
                    </a:lnTo>
                    <a:lnTo>
                      <a:pt x="426" y="490"/>
                    </a:lnTo>
                    <a:lnTo>
                      <a:pt x="429" y="487"/>
                    </a:lnTo>
                    <a:lnTo>
                      <a:pt x="414" y="472"/>
                    </a:lnTo>
                    <a:lnTo>
                      <a:pt x="394" y="451"/>
                    </a:lnTo>
                    <a:lnTo>
                      <a:pt x="312" y="369"/>
                    </a:lnTo>
                    <a:lnTo>
                      <a:pt x="256" y="425"/>
                    </a:lnTo>
                    <a:lnTo>
                      <a:pt x="260" y="429"/>
                    </a:lnTo>
                    <a:lnTo>
                      <a:pt x="256" y="432"/>
                    </a:lnTo>
                    <a:lnTo>
                      <a:pt x="334" y="510"/>
                    </a:lnTo>
                    <a:lnTo>
                      <a:pt x="354" y="530"/>
                    </a:lnTo>
                    <a:lnTo>
                      <a:pt x="374" y="549"/>
                    </a:lnTo>
                    <a:lnTo>
                      <a:pt x="395" y="528"/>
                    </a:lnTo>
                    <a:lnTo>
                      <a:pt x="412" y="511"/>
                    </a:lnTo>
                    <a:close/>
                    <a:moveTo>
                      <a:pt x="20" y="150"/>
                    </a:move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52"/>
                    </a:lnTo>
                    <a:cubicBezTo>
                      <a:pt x="118" y="152"/>
                      <a:pt x="141" y="129"/>
                      <a:pt x="141" y="100"/>
                    </a:cubicBez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27"/>
                    </a:lnTo>
                    <a:lnTo>
                      <a:pt x="383" y="27"/>
                    </a:lnTo>
                    <a:cubicBezTo>
                      <a:pt x="389" y="27"/>
                      <a:pt x="394" y="32"/>
                      <a:pt x="394" y="38"/>
                    </a:cubicBezTo>
                    <a:lnTo>
                      <a:pt x="394" y="422"/>
                    </a:lnTo>
                    <a:lnTo>
                      <a:pt x="394" y="429"/>
                    </a:lnTo>
                    <a:lnTo>
                      <a:pt x="414" y="449"/>
                    </a:lnTo>
                    <a:lnTo>
                      <a:pt x="414" y="443"/>
                    </a:lnTo>
                    <a:lnTo>
                      <a:pt x="414" y="39"/>
                    </a:lnTo>
                    <a:lnTo>
                      <a:pt x="414" y="32"/>
                    </a:lnTo>
                    <a:cubicBezTo>
                      <a:pt x="414" y="14"/>
                      <a:pt x="400" y="0"/>
                      <a:pt x="383" y="0"/>
                    </a:cubicBezTo>
                    <a:lnTo>
                      <a:pt x="123" y="0"/>
                    </a:lnTo>
                    <a:lnTo>
                      <a:pt x="121" y="2"/>
                    </a:lnTo>
                    <a:lnTo>
                      <a:pt x="1" y="122"/>
                    </a:lnTo>
                    <a:lnTo>
                      <a:pt x="0" y="123"/>
                    </a:lnTo>
                    <a:lnTo>
                      <a:pt x="0" y="130"/>
                    </a:lnTo>
                    <a:lnTo>
                      <a:pt x="0" y="492"/>
                    </a:lnTo>
                    <a:lnTo>
                      <a:pt x="0" y="499"/>
                    </a:lnTo>
                    <a:cubicBezTo>
                      <a:pt x="0" y="516"/>
                      <a:pt x="14" y="530"/>
                      <a:pt x="32" y="530"/>
                    </a:cubicBezTo>
                    <a:lnTo>
                      <a:pt x="326" y="530"/>
                    </a:lnTo>
                    <a:lnTo>
                      <a:pt x="319" y="524"/>
                    </a:lnTo>
                    <a:lnTo>
                      <a:pt x="326" y="524"/>
                    </a:lnTo>
                    <a:lnTo>
                      <a:pt x="305" y="503"/>
                    </a:lnTo>
                    <a:lnTo>
                      <a:pt x="32" y="503"/>
                    </a:lnTo>
                    <a:cubicBezTo>
                      <a:pt x="25" y="503"/>
                      <a:pt x="21" y="498"/>
                      <a:pt x="20" y="492"/>
                    </a:cubicBezTo>
                    <a:lnTo>
                      <a:pt x="20" y="492"/>
                    </a:lnTo>
                    <a:lnTo>
                      <a:pt x="20" y="150"/>
                    </a:lnTo>
                    <a:close/>
                    <a:moveTo>
                      <a:pt x="82" y="321"/>
                    </a:moveTo>
                    <a:lnTo>
                      <a:pt x="156" y="321"/>
                    </a:lnTo>
                    <a:lnTo>
                      <a:pt x="156" y="315"/>
                    </a:lnTo>
                    <a:lnTo>
                      <a:pt x="156" y="301"/>
                    </a:lnTo>
                    <a:lnTo>
                      <a:pt x="156" y="294"/>
                    </a:lnTo>
                    <a:lnTo>
                      <a:pt x="82" y="294"/>
                    </a:lnTo>
                    <a:lnTo>
                      <a:pt x="82" y="301"/>
                    </a:lnTo>
                    <a:lnTo>
                      <a:pt x="82" y="315"/>
                    </a:lnTo>
                    <a:lnTo>
                      <a:pt x="82" y="321"/>
                    </a:lnTo>
                    <a:close/>
                    <a:moveTo>
                      <a:pt x="82" y="272"/>
                    </a:moveTo>
                    <a:lnTo>
                      <a:pt x="82" y="279"/>
                    </a:lnTo>
                    <a:lnTo>
                      <a:pt x="331" y="279"/>
                    </a:lnTo>
                    <a:lnTo>
                      <a:pt x="331" y="272"/>
                    </a:lnTo>
                    <a:lnTo>
                      <a:pt x="331" y="258"/>
                    </a:lnTo>
                    <a:lnTo>
                      <a:pt x="331" y="252"/>
                    </a:lnTo>
                    <a:lnTo>
                      <a:pt x="82" y="252"/>
                    </a:lnTo>
                    <a:lnTo>
                      <a:pt x="82" y="258"/>
                    </a:lnTo>
                    <a:lnTo>
                      <a:pt x="82" y="272"/>
                    </a:lnTo>
                    <a:close/>
                    <a:moveTo>
                      <a:pt x="82" y="229"/>
                    </a:moveTo>
                    <a:lnTo>
                      <a:pt x="82" y="236"/>
                    </a:lnTo>
                    <a:lnTo>
                      <a:pt x="331" y="236"/>
                    </a:lnTo>
                    <a:lnTo>
                      <a:pt x="331" y="229"/>
                    </a:lnTo>
                    <a:lnTo>
                      <a:pt x="331" y="216"/>
                    </a:lnTo>
                    <a:lnTo>
                      <a:pt x="331" y="209"/>
                    </a:lnTo>
                    <a:lnTo>
                      <a:pt x="82" y="209"/>
                    </a:lnTo>
                    <a:lnTo>
                      <a:pt x="82" y="216"/>
                    </a:lnTo>
                    <a:lnTo>
                      <a:pt x="82" y="2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63" name="矩形 128">
              <a:extLst>
                <a:ext uri="{FF2B5EF4-FFF2-40B4-BE49-F238E27FC236}">
                  <a16:creationId xmlns:a16="http://schemas.microsoft.com/office/drawing/2014/main" id="{8F5588C6-5E3E-B680-FF74-83CF7228B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5220" y="1629489"/>
              <a:ext cx="16160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</a:rPr>
                <a:t>适用范围</a:t>
              </a:r>
              <a:endParaRPr lang="zh-CN" altLang="zh-CN" sz="1400" dirty="0">
                <a:solidFill>
                  <a:schemeClr val="tx1"/>
                </a:solidFill>
              </a:endParaRPr>
            </a:p>
          </p:txBody>
        </p:sp>
        <p:sp>
          <p:nvSpPr>
            <p:cNvPr id="2048" name="矩形 128">
              <a:extLst>
                <a:ext uri="{FF2B5EF4-FFF2-40B4-BE49-F238E27FC236}">
                  <a16:creationId xmlns:a16="http://schemas.microsoft.com/office/drawing/2014/main" id="{B5A1EADF-B08B-AC13-C539-19A5310B2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090" y="2271100"/>
              <a:ext cx="2842764" cy="824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buClr>
                  <a:srgbClr val="EA6932"/>
                </a:buClr>
                <a:buFont typeface="Wingdings" panose="05000000000000000000" pitchFamily="2" charset="2"/>
                <a:buChar char="n"/>
              </a:pPr>
              <a:r>
                <a:rPr lang="zh-CN" altLang="zh-CN" sz="1400" dirty="0">
                  <a:solidFill>
                    <a:schemeClr val="tx1"/>
                  </a:solidFill>
                </a:rPr>
                <a:t>职业</a:t>
              </a:r>
              <a:r>
                <a:rPr lang="zh-CN" altLang="en-US" sz="1400" dirty="0">
                  <a:solidFill>
                    <a:schemeClr val="tx1"/>
                  </a:solidFill>
                </a:rPr>
                <a:t>名称</a:t>
              </a:r>
              <a:r>
                <a:rPr lang="en-US" altLang="zh-CN" sz="1400" dirty="0">
                  <a:solidFill>
                    <a:schemeClr val="tx1"/>
                  </a:solidFill>
                </a:rPr>
                <a:t>/</a:t>
              </a:r>
              <a:r>
                <a:rPr lang="zh-CN" altLang="en-US" sz="1400" dirty="0">
                  <a:solidFill>
                    <a:schemeClr val="tx1"/>
                  </a:solidFill>
                </a:rPr>
                <a:t>等级</a:t>
              </a:r>
              <a:r>
                <a:rPr lang="en-US" altLang="zh-CN" sz="1400" dirty="0">
                  <a:solidFill>
                    <a:schemeClr val="tx1"/>
                  </a:solidFill>
                </a:rPr>
                <a:t>   </a:t>
              </a:r>
              <a:endParaRPr lang="zh-CN" altLang="zh-CN" sz="1400" dirty="0">
                <a:solidFill>
                  <a:schemeClr val="tx1"/>
                </a:solidFill>
              </a:endParaRPr>
            </a:p>
            <a:p>
              <a:pPr>
                <a:buClr>
                  <a:srgbClr val="EA6932"/>
                </a:buClr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</a:rPr>
                <a:t>职业技能标准</a:t>
              </a:r>
              <a:endParaRPr lang="en-US" altLang="zh-CN" sz="1400" dirty="0">
                <a:solidFill>
                  <a:schemeClr val="tx1"/>
                </a:solidFill>
              </a:endParaRPr>
            </a:p>
            <a:p>
              <a:pPr>
                <a:buClr>
                  <a:srgbClr val="EA6932"/>
                </a:buClr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</a:rPr>
                <a:t>该等级职业工种主要工作任务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49" name="矩形 128">
              <a:extLst>
                <a:ext uri="{FF2B5EF4-FFF2-40B4-BE49-F238E27FC236}">
                  <a16:creationId xmlns:a16="http://schemas.microsoft.com/office/drawing/2014/main" id="{0C0BE177-5976-6B55-6545-5A99FB122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178" y="3818975"/>
              <a:ext cx="2522632" cy="168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EA6932"/>
                </a:buClr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</a:rPr>
                <a:t>依据职业技能标准</a:t>
              </a:r>
              <a:endParaRPr lang="en-US" altLang="zh-CN" sz="14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  <a:buClr>
                  <a:srgbClr val="EA6932"/>
                </a:buClr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</a:rPr>
                <a:t>设置培训单元及各项培训内容，约定理论、技能实训、跟岗学习课时</a:t>
              </a:r>
              <a:endParaRPr lang="zh-CN" altLang="zh-CN" sz="1400" dirty="0">
                <a:solidFill>
                  <a:schemeClr val="tx1"/>
                </a:solidFill>
              </a:endParaRPr>
            </a:p>
            <a:p>
              <a:pPr>
                <a:buFont typeface="Wingdings" panose="05000000000000000000" pitchFamily="2" charset="2"/>
                <a:buChar char="n"/>
              </a:pPr>
              <a:endParaRPr lang="en-US" altLang="zh-CN" sz="1400" b="1" dirty="0">
                <a:solidFill>
                  <a:srgbClr val="05508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51" name="矩形 128">
              <a:extLst>
                <a:ext uri="{FF2B5EF4-FFF2-40B4-BE49-F238E27FC236}">
                  <a16:creationId xmlns:a16="http://schemas.microsoft.com/office/drawing/2014/main" id="{D75B5E13-F2BF-43F5-840E-7B7299ADB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505" y="3689028"/>
              <a:ext cx="2522632" cy="110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F9C94E"/>
                </a:buClr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</a:rPr>
                <a:t>依据各等级要求</a:t>
              </a:r>
              <a:endParaRPr lang="en-US" altLang="zh-CN" sz="14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  <a:buClr>
                  <a:srgbClr val="F9C94E"/>
                </a:buClr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</a:rPr>
                <a:t>设置不同类别鉴定方式</a:t>
              </a:r>
              <a:endParaRPr lang="en-US" altLang="zh-CN" sz="14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  <a:buClr>
                  <a:srgbClr val="F9C94E"/>
                </a:buClr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solidFill>
                    <a:schemeClr val="tx1"/>
                  </a:solidFill>
                </a:rPr>
                <a:t>设置详细考核方案</a:t>
              </a:r>
              <a:endPara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052" name="矩形 128">
            <a:extLst>
              <a:ext uri="{FF2B5EF4-FFF2-40B4-BE49-F238E27FC236}">
                <a16:creationId xmlns:a16="http://schemas.microsoft.com/office/drawing/2014/main" id="{06117A84-6842-01D1-ED93-26B9C31F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03" y="2565335"/>
            <a:ext cx="1812689" cy="17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培训、鉴定标准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总体结构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8275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YxYjNlMjBlMTI1MjVmNDM0YWFkNzQ0ZmQyYWQ3O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1603</Words>
  <Application>Microsoft Office PowerPoint</Application>
  <PresentationFormat>宽屏</PresentationFormat>
  <Paragraphs>267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方正锐正黑简体_准</vt:lpstr>
      <vt:lpstr>黑体</vt:lpstr>
      <vt:lpstr>楷体</vt:lpstr>
      <vt:lpstr>时尚中黑简体</vt:lpstr>
      <vt:lpstr>宋体</vt:lpstr>
      <vt:lpstr>微软雅黑</vt:lpstr>
      <vt:lpstr>Arial</vt:lpstr>
      <vt:lpstr>Arial Rounded MT Bold</vt:lpstr>
      <vt:lpstr>Calibri</vt:lpstr>
      <vt:lpstr>Calibri Light</vt:lpstr>
      <vt:lpstr>Impact</vt:lpstr>
      <vt:lpstr>Wingdings</vt:lpstr>
      <vt:lpstr>Office 主题</vt:lpstr>
      <vt:lpstr>Document</vt:lpstr>
      <vt:lpstr>Acrobat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wanglibing</dc:creator>
  <cp:lastModifiedBy>Shao，Peng Tao(邵澎涛)</cp:lastModifiedBy>
  <cp:revision>74</cp:revision>
  <dcterms:created xsi:type="dcterms:W3CDTF">2019-06-04T08:13:00Z</dcterms:created>
  <dcterms:modified xsi:type="dcterms:W3CDTF">2023-04-08T03:30:25Z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635FA611EE114ADB82DF168D65A2DA47</vt:lpwstr>
  </property>
</Properties>
</file>