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47"/>
  </p:notesMasterIdLst>
  <p:handoutMasterIdLst>
    <p:handoutMasterId r:id="rId48"/>
  </p:handoutMasterIdLst>
  <p:sldIdLst>
    <p:sldId id="256" r:id="rId2"/>
    <p:sldId id="461" r:id="rId3"/>
    <p:sldId id="462" r:id="rId4"/>
    <p:sldId id="474" r:id="rId5"/>
    <p:sldId id="403" r:id="rId6"/>
    <p:sldId id="424" r:id="rId7"/>
    <p:sldId id="426" r:id="rId8"/>
    <p:sldId id="427" r:id="rId9"/>
    <p:sldId id="464" r:id="rId10"/>
    <p:sldId id="466" r:id="rId11"/>
    <p:sldId id="428" r:id="rId12"/>
    <p:sldId id="429" r:id="rId13"/>
    <p:sldId id="430" r:id="rId14"/>
    <p:sldId id="432" r:id="rId15"/>
    <p:sldId id="435" r:id="rId16"/>
    <p:sldId id="436" r:id="rId17"/>
    <p:sldId id="467" r:id="rId18"/>
    <p:sldId id="447" r:id="rId19"/>
    <p:sldId id="468" r:id="rId20"/>
    <p:sldId id="437" r:id="rId21"/>
    <p:sldId id="438" r:id="rId22"/>
    <p:sldId id="440" r:id="rId23"/>
    <p:sldId id="441" r:id="rId24"/>
    <p:sldId id="443" r:id="rId25"/>
    <p:sldId id="445" r:id="rId26"/>
    <p:sldId id="446" r:id="rId27"/>
    <p:sldId id="469" r:id="rId28"/>
    <p:sldId id="448" r:id="rId29"/>
    <p:sldId id="449" r:id="rId30"/>
    <p:sldId id="475" r:id="rId31"/>
    <p:sldId id="471" r:id="rId32"/>
    <p:sldId id="450" r:id="rId33"/>
    <p:sldId id="476" r:id="rId34"/>
    <p:sldId id="472" r:id="rId35"/>
    <p:sldId id="452" r:id="rId36"/>
    <p:sldId id="473" r:id="rId37"/>
    <p:sldId id="454" r:id="rId38"/>
    <p:sldId id="477" r:id="rId39"/>
    <p:sldId id="455" r:id="rId40"/>
    <p:sldId id="456" r:id="rId41"/>
    <p:sldId id="457" r:id="rId42"/>
    <p:sldId id="458" r:id="rId43"/>
    <p:sldId id="465" r:id="rId44"/>
    <p:sldId id="459" r:id="rId45"/>
    <p:sldId id="399" r:id="rId46"/>
  </p:sldIdLst>
  <p:sldSz cx="12192000" cy="6858000"/>
  <p:notesSz cx="7086600" cy="10231438"/>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p15:clr>
            <a:srgbClr val="A4A3A4"/>
          </p15:clr>
        </p15:guide>
        <p15:guide id="2" pos="387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CCFF"/>
    <a:srgbClr val="FFFFFF"/>
    <a:srgbClr val="00CDD2"/>
    <a:srgbClr val="00FFFF"/>
    <a:srgbClr val="FFCCFF"/>
    <a:srgbClr val="008BC2"/>
    <a:srgbClr val="DDDDDD"/>
    <a:srgbClr val="F8F8F8"/>
    <a:srgbClr val="B2B2B2"/>
    <a:srgbClr val="095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89" autoAdjust="0"/>
    <p:restoredTop sz="93364" autoAdjust="0"/>
  </p:normalViewPr>
  <p:slideViewPr>
    <p:cSldViewPr snapToGrid="0">
      <p:cViewPr varScale="1">
        <p:scale>
          <a:sx n="65" d="100"/>
          <a:sy n="65" d="100"/>
        </p:scale>
        <p:origin x="764" y="44"/>
      </p:cViewPr>
      <p:guideLst>
        <p:guide orient="horz" pos="2205"/>
        <p:guide pos="3871"/>
      </p:guideLst>
    </p:cSldViewPr>
  </p:slideViewPr>
  <p:notesTextViewPr>
    <p:cViewPr>
      <p:scale>
        <a:sx n="3" d="2"/>
        <a:sy n="3" d="2"/>
      </p:scale>
      <p:origin x="0" y="0"/>
    </p:cViewPr>
  </p:notesTextViewPr>
  <p:sorterViewPr>
    <p:cViewPr>
      <p:scale>
        <a:sx n="75" d="100"/>
        <a:sy n="75" d="100"/>
      </p:scale>
      <p:origin x="0" y="0"/>
    </p:cViewPr>
  </p:sorterViewPr>
  <p:notesViewPr>
    <p:cSldViewPr snapToGrid="0">
      <p:cViewPr varScale="1">
        <p:scale>
          <a:sx n="87" d="100"/>
          <a:sy n="87" d="100"/>
        </p:scale>
        <p:origin x="384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0860" cy="513349"/>
          </a:xfrm>
          <a:prstGeom prst="rect">
            <a:avLst/>
          </a:prstGeom>
        </p:spPr>
        <p:txBody>
          <a:bodyPr vert="horz" lIns="98956" tIns="49478" rIns="98956" bIns="49478" rtlCol="0"/>
          <a:lstStyle>
            <a:lvl1pPr algn="l">
              <a:defRPr sz="1300"/>
            </a:lvl1pPr>
          </a:lstStyle>
          <a:p>
            <a:endParaRPr lang="zh-CN" altLang="en-US"/>
          </a:p>
        </p:txBody>
      </p:sp>
      <p:sp>
        <p:nvSpPr>
          <p:cNvPr id="3" name="日期占位符 2"/>
          <p:cNvSpPr>
            <a:spLocks noGrp="1"/>
          </p:cNvSpPr>
          <p:nvPr>
            <p:ph type="dt" sz="quarter" idx="1"/>
          </p:nvPr>
        </p:nvSpPr>
        <p:spPr>
          <a:xfrm>
            <a:off x="4014100" y="0"/>
            <a:ext cx="3070860" cy="513349"/>
          </a:xfrm>
          <a:prstGeom prst="rect">
            <a:avLst/>
          </a:prstGeom>
        </p:spPr>
        <p:txBody>
          <a:bodyPr vert="horz" lIns="98956" tIns="49478" rIns="98956" bIns="49478" rtlCol="0"/>
          <a:lstStyle>
            <a:lvl1pPr algn="r">
              <a:defRPr sz="1300"/>
            </a:lvl1pPr>
          </a:lstStyle>
          <a:p>
            <a:fld id="{4775466E-5C86-4A84-9A86-4B7D570D82CB}" type="datetimeFigureOut">
              <a:rPr lang="zh-CN" altLang="en-US" smtClean="0"/>
              <a:pPr/>
              <a:t>2020/8/3</a:t>
            </a:fld>
            <a:endParaRPr lang="zh-CN" altLang="en-US"/>
          </a:p>
        </p:txBody>
      </p:sp>
      <p:sp>
        <p:nvSpPr>
          <p:cNvPr id="4" name="页脚占位符 3"/>
          <p:cNvSpPr>
            <a:spLocks noGrp="1"/>
          </p:cNvSpPr>
          <p:nvPr>
            <p:ph type="ftr" sz="quarter" idx="2"/>
          </p:nvPr>
        </p:nvSpPr>
        <p:spPr>
          <a:xfrm>
            <a:off x="0" y="9718091"/>
            <a:ext cx="3070860" cy="513348"/>
          </a:xfrm>
          <a:prstGeom prst="rect">
            <a:avLst/>
          </a:prstGeom>
        </p:spPr>
        <p:txBody>
          <a:bodyPr vert="horz" lIns="98956" tIns="49478" rIns="98956" bIns="49478" rtlCol="0" anchor="b"/>
          <a:lstStyle>
            <a:lvl1pPr algn="l">
              <a:defRPr sz="1300"/>
            </a:lvl1pPr>
          </a:lstStyle>
          <a:p>
            <a:endParaRPr lang="zh-CN" altLang="en-US"/>
          </a:p>
        </p:txBody>
      </p:sp>
      <p:sp>
        <p:nvSpPr>
          <p:cNvPr id="5" name="灯片编号占位符 4"/>
          <p:cNvSpPr>
            <a:spLocks noGrp="1"/>
          </p:cNvSpPr>
          <p:nvPr>
            <p:ph type="sldNum" sz="quarter" idx="3"/>
          </p:nvPr>
        </p:nvSpPr>
        <p:spPr>
          <a:xfrm>
            <a:off x="4014100" y="9718091"/>
            <a:ext cx="3070860" cy="513348"/>
          </a:xfrm>
          <a:prstGeom prst="rect">
            <a:avLst/>
          </a:prstGeom>
        </p:spPr>
        <p:txBody>
          <a:bodyPr vert="horz" lIns="98956" tIns="49478" rIns="98956" bIns="49478" rtlCol="0" anchor="b"/>
          <a:lstStyle>
            <a:lvl1pPr algn="r">
              <a:defRPr sz="1300"/>
            </a:lvl1pPr>
          </a:lstStyle>
          <a:p>
            <a:fld id="{959878CA-FF40-418C-BDAC-B3BD49B776CA}" type="slidenum">
              <a:rPr lang="zh-CN" altLang="en-US" smtClean="0"/>
              <a:pPr/>
              <a:t>‹#›</a:t>
            </a:fld>
            <a:endParaRPr lang="zh-CN" altLang="en-US"/>
          </a:p>
        </p:txBody>
      </p:sp>
    </p:spTree>
    <p:extLst>
      <p:ext uri="{BB962C8B-B14F-4D97-AF65-F5344CB8AC3E}">
        <p14:creationId xmlns:p14="http://schemas.microsoft.com/office/powerpoint/2010/main" val="833882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0860" cy="513349"/>
          </a:xfrm>
          <a:prstGeom prst="rect">
            <a:avLst/>
          </a:prstGeom>
        </p:spPr>
        <p:txBody>
          <a:bodyPr vert="horz" lIns="98956" tIns="49478" rIns="98956" bIns="49478" rtlCol="0"/>
          <a:lstStyle>
            <a:lvl1pPr algn="l">
              <a:defRPr sz="1300"/>
            </a:lvl1pPr>
          </a:lstStyle>
          <a:p>
            <a:endParaRPr lang="zh-CN" altLang="en-US"/>
          </a:p>
        </p:txBody>
      </p:sp>
      <p:sp>
        <p:nvSpPr>
          <p:cNvPr id="3" name="日期占位符 2"/>
          <p:cNvSpPr>
            <a:spLocks noGrp="1"/>
          </p:cNvSpPr>
          <p:nvPr>
            <p:ph type="dt" idx="1"/>
          </p:nvPr>
        </p:nvSpPr>
        <p:spPr>
          <a:xfrm>
            <a:off x="4014100" y="0"/>
            <a:ext cx="3070860" cy="513349"/>
          </a:xfrm>
          <a:prstGeom prst="rect">
            <a:avLst/>
          </a:prstGeom>
        </p:spPr>
        <p:txBody>
          <a:bodyPr vert="horz" lIns="98956" tIns="49478" rIns="98956" bIns="49478" rtlCol="0"/>
          <a:lstStyle>
            <a:lvl1pPr algn="r">
              <a:defRPr sz="1300"/>
            </a:lvl1pPr>
          </a:lstStyle>
          <a:p>
            <a:fld id="{E86D8963-CFCD-4740-AF60-049850373CDF}" type="datetimeFigureOut">
              <a:rPr lang="zh-CN" altLang="en-US" smtClean="0"/>
              <a:pPr/>
              <a:t>2020/8/3</a:t>
            </a:fld>
            <a:endParaRPr lang="zh-CN" altLang="en-US"/>
          </a:p>
        </p:txBody>
      </p:sp>
      <p:sp>
        <p:nvSpPr>
          <p:cNvPr id="4" name="幻灯片图像占位符 3"/>
          <p:cNvSpPr>
            <a:spLocks noGrp="1" noRot="1" noChangeAspect="1"/>
          </p:cNvSpPr>
          <p:nvPr>
            <p:ph type="sldImg" idx="2"/>
          </p:nvPr>
        </p:nvSpPr>
        <p:spPr>
          <a:xfrm>
            <a:off x="474663" y="1279525"/>
            <a:ext cx="6137275" cy="3452813"/>
          </a:xfrm>
          <a:prstGeom prst="rect">
            <a:avLst/>
          </a:prstGeom>
          <a:noFill/>
          <a:ln w="12700">
            <a:solidFill>
              <a:prstClr val="black"/>
            </a:solidFill>
          </a:ln>
        </p:spPr>
        <p:txBody>
          <a:bodyPr vert="horz" lIns="98956" tIns="49478" rIns="98956" bIns="49478" rtlCol="0" anchor="ctr"/>
          <a:lstStyle/>
          <a:p>
            <a:endParaRPr lang="zh-CN" altLang="en-US"/>
          </a:p>
        </p:txBody>
      </p:sp>
      <p:sp>
        <p:nvSpPr>
          <p:cNvPr id="5" name="备注占位符 4"/>
          <p:cNvSpPr>
            <a:spLocks noGrp="1"/>
          </p:cNvSpPr>
          <p:nvPr>
            <p:ph type="body" sz="quarter" idx="3"/>
          </p:nvPr>
        </p:nvSpPr>
        <p:spPr>
          <a:xfrm>
            <a:off x="708660" y="4923879"/>
            <a:ext cx="5669280" cy="4028629"/>
          </a:xfrm>
          <a:prstGeom prst="rect">
            <a:avLst/>
          </a:prstGeom>
        </p:spPr>
        <p:txBody>
          <a:bodyPr vert="horz" lIns="98956" tIns="49478" rIns="98956" bIns="49478"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18091"/>
            <a:ext cx="3070860" cy="513348"/>
          </a:xfrm>
          <a:prstGeom prst="rect">
            <a:avLst/>
          </a:prstGeom>
        </p:spPr>
        <p:txBody>
          <a:bodyPr vert="horz" lIns="98956" tIns="49478" rIns="98956" bIns="49478"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14100" y="9718091"/>
            <a:ext cx="3070860" cy="513348"/>
          </a:xfrm>
          <a:prstGeom prst="rect">
            <a:avLst/>
          </a:prstGeom>
        </p:spPr>
        <p:txBody>
          <a:bodyPr vert="horz" lIns="98956" tIns="49478" rIns="98956" bIns="49478" rtlCol="0" anchor="b"/>
          <a:lstStyle>
            <a:lvl1pPr algn="r">
              <a:defRPr sz="1300"/>
            </a:lvl1pPr>
          </a:lstStyle>
          <a:p>
            <a:fld id="{E9E6FDB6-6D2B-46C1-9FA1-D82906A37C3A}" type="slidenum">
              <a:rPr lang="zh-CN" altLang="en-US" smtClean="0"/>
              <a:pPr/>
              <a:t>‹#›</a:t>
            </a:fld>
            <a:endParaRPr lang="zh-CN" altLang="en-US"/>
          </a:p>
        </p:txBody>
      </p:sp>
    </p:spTree>
    <p:extLst>
      <p:ext uri="{BB962C8B-B14F-4D97-AF65-F5344CB8AC3E}">
        <p14:creationId xmlns:p14="http://schemas.microsoft.com/office/powerpoint/2010/main" val="2976126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pPr/>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userDrawn="1">
  <p:cSld name="标题幻灯片">
    <p:spTree>
      <p:nvGrpSpPr>
        <p:cNvPr id="1" name=""/>
        <p:cNvGrpSpPr/>
        <p:nvPr/>
      </p:nvGrpSpPr>
      <p:grpSpPr>
        <a:xfrm>
          <a:off x="0" y="0"/>
          <a:ext cx="0" cy="0"/>
          <a:chOff x="0" y="0"/>
          <a:chExt cx="0" cy="0"/>
        </a:xfrm>
      </p:grpSpPr>
      <p:sp>
        <p:nvSpPr>
          <p:cNvPr id="32" name="任意多边形: 形状 31"/>
          <p:cNvSpPr/>
          <p:nvPr userDrawn="1"/>
        </p:nvSpPr>
        <p:spPr>
          <a:xfrm>
            <a:off x="0" y="2032369"/>
            <a:ext cx="12191998" cy="4824192"/>
          </a:xfrm>
          <a:custGeom>
            <a:avLst/>
            <a:gdLst>
              <a:gd name="connsiteX0" fmla="*/ 0 w 12191998"/>
              <a:gd name="connsiteY0" fmla="*/ 0 h 4824192"/>
              <a:gd name="connsiteX1" fmla="*/ 178872 w 12191998"/>
              <a:gd name="connsiteY1" fmla="*/ 20404 h 4824192"/>
              <a:gd name="connsiteX2" fmla="*/ 878099 w 12191998"/>
              <a:gd name="connsiteY2" fmla="*/ 301970 h 4824192"/>
              <a:gd name="connsiteX3" fmla="*/ 1512281 w 12191998"/>
              <a:gd name="connsiteY3" fmla="*/ 701875 h 4824192"/>
              <a:gd name="connsiteX4" fmla="*/ 2776580 w 12191998"/>
              <a:gd name="connsiteY4" fmla="*/ 1644509 h 4824192"/>
              <a:gd name="connsiteX5" fmla="*/ 2953144 w 12191998"/>
              <a:gd name="connsiteY5" fmla="*/ 1779409 h 4824192"/>
              <a:gd name="connsiteX6" fmla="*/ 3256375 w 12191998"/>
              <a:gd name="connsiteY6" fmla="*/ 1974702 h 4824192"/>
              <a:gd name="connsiteX7" fmla="*/ 3390898 w 12191998"/>
              <a:gd name="connsiteY7" fmla="*/ 2047367 h 4824192"/>
              <a:gd name="connsiteX8" fmla="*/ 12191998 w 12191998"/>
              <a:gd name="connsiteY8" fmla="*/ 981615 h 4824192"/>
              <a:gd name="connsiteX9" fmla="*/ 12191998 w 12191998"/>
              <a:gd name="connsiteY9" fmla="*/ 4486637 h 4824192"/>
              <a:gd name="connsiteX10" fmla="*/ 12191998 w 12191998"/>
              <a:gd name="connsiteY10" fmla="*/ 4824192 h 4824192"/>
              <a:gd name="connsiteX11" fmla="*/ 9476415 w 12191998"/>
              <a:gd name="connsiteY11" fmla="*/ 4824192 h 4824192"/>
              <a:gd name="connsiteX12" fmla="*/ 9476405 w 12191998"/>
              <a:gd name="connsiteY12" fmla="*/ 4824191 h 4824192"/>
              <a:gd name="connsiteX13" fmla="*/ 5019677 w 12191998"/>
              <a:gd name="connsiteY13" fmla="*/ 4824191 h 4824192"/>
              <a:gd name="connsiteX14" fmla="*/ 5019677 w 12191998"/>
              <a:gd name="connsiteY14" fmla="*/ 4820954 h 4824192"/>
              <a:gd name="connsiteX15" fmla="*/ 0 w 12191998"/>
              <a:gd name="connsiteY15" fmla="*/ 4820954 h 4824192"/>
              <a:gd name="connsiteX16" fmla="*/ 0 w 12191998"/>
              <a:gd name="connsiteY16" fmla="*/ 4816271 h 4824192"/>
              <a:gd name="connsiteX17" fmla="*/ 0 w 12191998"/>
              <a:gd name="connsiteY17" fmla="*/ 0 h 482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1998" h="4824192">
                <a:moveTo>
                  <a:pt x="0" y="0"/>
                </a:moveTo>
                <a:cubicBezTo>
                  <a:pt x="0" y="0"/>
                  <a:pt x="0" y="0"/>
                  <a:pt x="178872" y="20404"/>
                </a:cubicBezTo>
                <a:cubicBezTo>
                  <a:pt x="422788" y="85695"/>
                  <a:pt x="658574" y="179549"/>
                  <a:pt x="878099" y="301970"/>
                </a:cubicBezTo>
                <a:cubicBezTo>
                  <a:pt x="1154537" y="465196"/>
                  <a:pt x="1504150" y="693714"/>
                  <a:pt x="1512281" y="701875"/>
                </a:cubicBezTo>
                <a:cubicBezTo>
                  <a:pt x="1512281" y="701875"/>
                  <a:pt x="1512281" y="701875"/>
                  <a:pt x="2776580" y="1644509"/>
                </a:cubicBezTo>
                <a:lnTo>
                  <a:pt x="2953144" y="1779409"/>
                </a:lnTo>
                <a:lnTo>
                  <a:pt x="3256375" y="1974702"/>
                </a:lnTo>
                <a:cubicBezTo>
                  <a:pt x="3301216" y="1998925"/>
                  <a:pt x="3346057" y="2027183"/>
                  <a:pt x="3390898" y="2047367"/>
                </a:cubicBezTo>
                <a:cubicBezTo>
                  <a:pt x="7679345" y="4174835"/>
                  <a:pt x="12191998" y="981615"/>
                  <a:pt x="12191998" y="981615"/>
                </a:cubicBezTo>
                <a:cubicBezTo>
                  <a:pt x="12191998" y="981615"/>
                  <a:pt x="12191998" y="981615"/>
                  <a:pt x="12191998" y="4486637"/>
                </a:cubicBezTo>
                <a:lnTo>
                  <a:pt x="12191998" y="4824192"/>
                </a:lnTo>
                <a:lnTo>
                  <a:pt x="9476415" y="4824192"/>
                </a:lnTo>
                <a:lnTo>
                  <a:pt x="9476405" y="4824191"/>
                </a:lnTo>
                <a:lnTo>
                  <a:pt x="5019677" y="4824191"/>
                </a:lnTo>
                <a:lnTo>
                  <a:pt x="5019677" y="4820954"/>
                </a:lnTo>
                <a:lnTo>
                  <a:pt x="0" y="4820954"/>
                </a:lnTo>
                <a:lnTo>
                  <a:pt x="0" y="4816271"/>
                </a:lnTo>
                <a:cubicBezTo>
                  <a:pt x="0" y="4586923"/>
                  <a:pt x="0" y="3669539"/>
                  <a:pt x="0"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形状 18"/>
          <p:cNvSpPr/>
          <p:nvPr userDrawn="1"/>
        </p:nvSpPr>
        <p:spPr bwMode="auto">
          <a:xfrm>
            <a:off x="2709863" y="3009900"/>
            <a:ext cx="9482135" cy="3848100"/>
          </a:xfrm>
          <a:custGeom>
            <a:avLst/>
            <a:gdLst>
              <a:gd name="connsiteX0" fmla="*/ 9518559 w 9518559"/>
              <a:gd name="connsiteY0" fmla="*/ 0 h 3897398"/>
              <a:gd name="connsiteX1" fmla="*/ 9518559 w 9518559"/>
              <a:gd name="connsiteY1" fmla="*/ 3897398 h 3897398"/>
              <a:gd name="connsiteX2" fmla="*/ 6925923 w 9518559"/>
              <a:gd name="connsiteY2" fmla="*/ 3897398 h 3897398"/>
              <a:gd name="connsiteX3" fmla="*/ 81530 w 9518559"/>
              <a:gd name="connsiteY3" fmla="*/ 689697 h 3897398"/>
              <a:gd name="connsiteX4" fmla="*/ 0 w 9518559"/>
              <a:gd name="connsiteY4" fmla="*/ 624400 h 3897398"/>
              <a:gd name="connsiteX5" fmla="*/ 582936 w 9518559"/>
              <a:gd name="connsiteY5" fmla="*/ 1003937 h 3897398"/>
              <a:gd name="connsiteX6" fmla="*/ 717459 w 9518559"/>
              <a:gd name="connsiteY6" fmla="*/ 1077396 h 3897398"/>
              <a:gd name="connsiteX7" fmla="*/ 9518559 w 9518559"/>
              <a:gd name="connsiteY7" fmla="*/ 0 h 38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8559" h="3897398">
                <a:moveTo>
                  <a:pt x="9518559" y="0"/>
                </a:moveTo>
                <a:cubicBezTo>
                  <a:pt x="9518559" y="0"/>
                  <a:pt x="9518559" y="0"/>
                  <a:pt x="9518559" y="3897398"/>
                </a:cubicBezTo>
                <a:cubicBezTo>
                  <a:pt x="9518559" y="3897398"/>
                  <a:pt x="9518559" y="3897398"/>
                  <a:pt x="6925923" y="3897398"/>
                </a:cubicBezTo>
                <a:cubicBezTo>
                  <a:pt x="5438012" y="3795372"/>
                  <a:pt x="2189065" y="2358844"/>
                  <a:pt x="81530" y="689697"/>
                </a:cubicBezTo>
                <a:cubicBezTo>
                  <a:pt x="52994" y="665210"/>
                  <a:pt x="0" y="624400"/>
                  <a:pt x="0" y="624400"/>
                </a:cubicBezTo>
                <a:lnTo>
                  <a:pt x="582936" y="1003937"/>
                </a:lnTo>
                <a:cubicBezTo>
                  <a:pt x="627777" y="1028424"/>
                  <a:pt x="672618" y="1056991"/>
                  <a:pt x="717459" y="1077396"/>
                </a:cubicBezTo>
                <a:cubicBezTo>
                  <a:pt x="5005906" y="3228107"/>
                  <a:pt x="9518559" y="0"/>
                  <a:pt x="9518559" y="0"/>
                </a:cubicBezTo>
                <a:close/>
              </a:path>
            </a:pathLst>
          </a:custGeom>
          <a:gradFill flip="none" rotWithShape="1">
            <a:gsLst>
              <a:gs pos="0">
                <a:schemeClr val="accent1"/>
              </a:gs>
              <a:gs pos="100000">
                <a:schemeClr val="accent2">
                  <a:alpha val="80000"/>
                </a:schemeClr>
              </a:gs>
            </a:gsLst>
            <a:lin ang="13500000" scaled="1"/>
            <a:tileRect/>
          </a:gradFill>
          <a:ln>
            <a:noFill/>
          </a:ln>
        </p:spPr>
        <p:txBody>
          <a:bodyPr vert="horz" wrap="square" lIns="91440" tIns="45720" rIns="91440" bIns="45720" numCol="1" anchor="t" anchorCtr="0" compatLnSpc="1">
            <a:noAutofit/>
          </a:bodyPr>
          <a:lstStyle/>
          <a:p>
            <a:endParaRPr lang="zh-CN" altLang="en-US"/>
          </a:p>
        </p:txBody>
      </p:sp>
      <p:sp>
        <p:nvSpPr>
          <p:cNvPr id="6" name="Freeform 6"/>
          <p:cNvSpPr/>
          <p:nvPr userDrawn="1"/>
        </p:nvSpPr>
        <p:spPr bwMode="auto">
          <a:xfrm>
            <a:off x="10718800" y="3761172"/>
            <a:ext cx="1473200" cy="3096827"/>
          </a:xfrm>
          <a:custGeom>
            <a:avLst/>
            <a:gdLst>
              <a:gd name="T0" fmla="*/ 434 w 434"/>
              <a:gd name="T1" fmla="*/ 0 h 912"/>
              <a:gd name="T2" fmla="*/ 0 w 434"/>
              <a:gd name="T3" fmla="*/ 588 h 912"/>
              <a:gd name="T4" fmla="*/ 93 w 434"/>
              <a:gd name="T5" fmla="*/ 912 h 912"/>
              <a:gd name="T6" fmla="*/ 434 w 434"/>
              <a:gd name="T7" fmla="*/ 912 h 912"/>
              <a:gd name="T8" fmla="*/ 434 w 434"/>
              <a:gd name="T9" fmla="*/ 0 h 912"/>
            </a:gdLst>
            <a:ahLst/>
            <a:cxnLst>
              <a:cxn ang="0">
                <a:pos x="T0" y="T1"/>
              </a:cxn>
              <a:cxn ang="0">
                <a:pos x="T2" y="T3"/>
              </a:cxn>
              <a:cxn ang="0">
                <a:pos x="T4" y="T5"/>
              </a:cxn>
              <a:cxn ang="0">
                <a:pos x="T6" y="T7"/>
              </a:cxn>
              <a:cxn ang="0">
                <a:pos x="T8" y="T9"/>
              </a:cxn>
            </a:cxnLst>
            <a:rect l="0" t="0" r="r" b="b"/>
            <a:pathLst>
              <a:path w="434" h="912">
                <a:moveTo>
                  <a:pt x="434" y="0"/>
                </a:moveTo>
                <a:cubicBezTo>
                  <a:pt x="183" y="78"/>
                  <a:pt x="0" y="311"/>
                  <a:pt x="0" y="588"/>
                </a:cubicBezTo>
                <a:cubicBezTo>
                  <a:pt x="0" y="707"/>
                  <a:pt x="34" y="818"/>
                  <a:pt x="93" y="912"/>
                </a:cubicBezTo>
                <a:cubicBezTo>
                  <a:pt x="434" y="912"/>
                  <a:pt x="434" y="912"/>
                  <a:pt x="434" y="912"/>
                </a:cubicBezTo>
                <a:lnTo>
                  <a:pt x="434" y="0"/>
                </a:lnTo>
                <a:close/>
              </a:path>
            </a:pathLst>
          </a:custGeom>
          <a:gradFill flip="none" rotWithShape="1">
            <a:gsLst>
              <a:gs pos="6000">
                <a:schemeClr val="accent1">
                  <a:alpha val="50000"/>
                </a:schemeClr>
              </a:gs>
              <a:gs pos="100000">
                <a:schemeClr val="accent2">
                  <a:alpha val="70000"/>
                </a:schemeClr>
              </a:gs>
            </a:gsLst>
            <a:lin ang="16200000" scaled="1"/>
            <a:tileRect/>
          </a:gradFill>
          <a:ln>
            <a:noFill/>
          </a:ln>
        </p:spPr>
        <p:txBody>
          <a:bodyPr vert="horz" wrap="square" lIns="91440" tIns="45720" rIns="91440" bIns="45720" numCol="1" anchor="t" anchorCtr="0" compatLnSpc="1"/>
          <a:lstStyle/>
          <a:p>
            <a:endParaRPr lang="zh-CN" altLang="en-US"/>
          </a:p>
        </p:txBody>
      </p:sp>
      <p:sp>
        <p:nvSpPr>
          <p:cNvPr id="24" name="任意多边形: 形状 23"/>
          <p:cNvSpPr/>
          <p:nvPr userDrawn="1"/>
        </p:nvSpPr>
        <p:spPr bwMode="auto">
          <a:xfrm>
            <a:off x="5994401" y="5341108"/>
            <a:ext cx="6197597" cy="1516891"/>
          </a:xfrm>
          <a:custGeom>
            <a:avLst/>
            <a:gdLst>
              <a:gd name="connsiteX0" fmla="*/ 2102778 w 6303024"/>
              <a:gd name="connsiteY0" fmla="*/ 0 h 1516892"/>
              <a:gd name="connsiteX1" fmla="*/ 6303024 w 6303024"/>
              <a:gd name="connsiteY1" fmla="*/ 1516892 h 1516892"/>
              <a:gd name="connsiteX2" fmla="*/ 3443914 w 6303024"/>
              <a:gd name="connsiteY2" fmla="*/ 1516892 h 1516892"/>
              <a:gd name="connsiteX3" fmla="*/ 3362714 w 6303024"/>
              <a:gd name="connsiteY3" fmla="*/ 1505837 h 1516892"/>
              <a:gd name="connsiteX4" fmla="*/ 250288 w 6303024"/>
              <a:gd name="connsiteY4" fmla="*/ 406392 h 1516892"/>
              <a:gd name="connsiteX5" fmla="*/ 0 w 6303024"/>
              <a:gd name="connsiteY5" fmla="*/ 281887 h 1516892"/>
              <a:gd name="connsiteX6" fmla="*/ 127814 w 6303024"/>
              <a:gd name="connsiteY6" fmla="*/ 245124 h 1516892"/>
              <a:gd name="connsiteX7" fmla="*/ 2102778 w 6303024"/>
              <a:gd name="connsiteY7" fmla="*/ 0 h 1516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03024" h="1516892">
                <a:moveTo>
                  <a:pt x="2102778" y="0"/>
                </a:moveTo>
                <a:cubicBezTo>
                  <a:pt x="3985367" y="0"/>
                  <a:pt x="5607727" y="626277"/>
                  <a:pt x="6303024" y="1516892"/>
                </a:cubicBezTo>
                <a:lnTo>
                  <a:pt x="3443914" y="1516892"/>
                </a:lnTo>
                <a:lnTo>
                  <a:pt x="3362714" y="1505837"/>
                </a:lnTo>
                <a:cubicBezTo>
                  <a:pt x="2571692" y="1382419"/>
                  <a:pt x="1435261" y="977839"/>
                  <a:pt x="250288" y="406392"/>
                </a:cubicBezTo>
                <a:lnTo>
                  <a:pt x="0" y="281887"/>
                </a:lnTo>
                <a:lnTo>
                  <a:pt x="127814" y="245124"/>
                </a:lnTo>
                <a:cubicBezTo>
                  <a:pt x="725526" y="88070"/>
                  <a:pt x="1395283" y="0"/>
                  <a:pt x="2102778" y="0"/>
                </a:cubicBezTo>
                <a:close/>
              </a:path>
            </a:pathLst>
          </a:custGeom>
          <a:solidFill>
            <a:schemeClr val="accent2">
              <a:alpha val="30000"/>
            </a:schemeClr>
          </a:solidFill>
          <a:ln>
            <a:noFill/>
          </a:ln>
        </p:spPr>
        <p:txBody>
          <a:bodyPr vert="horz" wrap="square" lIns="91440" tIns="45720" rIns="91440" bIns="45720" numCol="1" anchor="t" anchorCtr="0" compatLnSpc="1">
            <a:noAutofit/>
          </a:bodyPr>
          <a:lstStyle/>
          <a:p>
            <a:endParaRPr lang="zh-CN" altLang="en-US"/>
          </a:p>
        </p:txBody>
      </p:sp>
      <p:sp>
        <p:nvSpPr>
          <p:cNvPr id="9" name="Freeform 9"/>
          <p:cNvSpPr/>
          <p:nvPr userDrawn="1"/>
        </p:nvSpPr>
        <p:spPr bwMode="auto">
          <a:xfrm>
            <a:off x="0" y="2037220"/>
            <a:ext cx="2000340" cy="4820780"/>
          </a:xfrm>
          <a:custGeom>
            <a:avLst/>
            <a:gdLst>
              <a:gd name="T0" fmla="*/ 492 w 492"/>
              <a:gd name="T1" fmla="*/ 1186 h 1186"/>
              <a:gd name="T2" fmla="*/ 395 w 492"/>
              <a:gd name="T3" fmla="*/ 779 h 1186"/>
              <a:gd name="T4" fmla="*/ 158 w 492"/>
              <a:gd name="T5" fmla="*/ 262 h 1186"/>
              <a:gd name="T6" fmla="*/ 72 w 492"/>
              <a:gd name="T7" fmla="*/ 101 h 1186"/>
              <a:gd name="T8" fmla="*/ 0 w 492"/>
              <a:gd name="T9" fmla="*/ 0 h 1186"/>
              <a:gd name="T10" fmla="*/ 0 w 492"/>
              <a:gd name="T11" fmla="*/ 1186 h 1186"/>
              <a:gd name="T12" fmla="*/ 492 w 492"/>
              <a:gd name="T13" fmla="*/ 1186 h 1186"/>
            </a:gdLst>
            <a:ahLst/>
            <a:cxnLst>
              <a:cxn ang="0">
                <a:pos x="T0" y="T1"/>
              </a:cxn>
              <a:cxn ang="0">
                <a:pos x="T2" y="T3"/>
              </a:cxn>
              <a:cxn ang="0">
                <a:pos x="T4" y="T5"/>
              </a:cxn>
              <a:cxn ang="0">
                <a:pos x="T6" y="T7"/>
              </a:cxn>
              <a:cxn ang="0">
                <a:pos x="T8" y="T9"/>
              </a:cxn>
              <a:cxn ang="0">
                <a:pos x="T10" y="T11"/>
              </a:cxn>
              <a:cxn ang="0">
                <a:pos x="T12" y="T13"/>
              </a:cxn>
            </a:cxnLst>
            <a:rect l="0" t="0" r="r" b="b"/>
            <a:pathLst>
              <a:path w="492" h="1186">
                <a:moveTo>
                  <a:pt x="492" y="1186"/>
                </a:moveTo>
                <a:cubicBezTo>
                  <a:pt x="478" y="1047"/>
                  <a:pt x="442" y="910"/>
                  <a:pt x="395" y="779"/>
                </a:cubicBezTo>
                <a:cubicBezTo>
                  <a:pt x="330" y="600"/>
                  <a:pt x="244" y="431"/>
                  <a:pt x="158" y="262"/>
                </a:cubicBezTo>
                <a:cubicBezTo>
                  <a:pt x="130" y="208"/>
                  <a:pt x="102" y="154"/>
                  <a:pt x="72" y="101"/>
                </a:cubicBezTo>
                <a:cubicBezTo>
                  <a:pt x="53" y="67"/>
                  <a:pt x="33" y="24"/>
                  <a:pt x="0" y="0"/>
                </a:cubicBezTo>
                <a:cubicBezTo>
                  <a:pt x="0" y="1186"/>
                  <a:pt x="0" y="1186"/>
                  <a:pt x="0" y="1186"/>
                </a:cubicBezTo>
                <a:lnTo>
                  <a:pt x="492" y="1186"/>
                </a:lnTo>
                <a:close/>
              </a:path>
            </a:pathLst>
          </a:custGeom>
          <a:gradFill flip="none" rotWithShape="1">
            <a:gsLst>
              <a:gs pos="2000">
                <a:schemeClr val="accent1"/>
              </a:gs>
              <a:gs pos="74000">
                <a:schemeClr val="accent1">
                  <a:alpha val="0"/>
                </a:schemeClr>
              </a:gs>
            </a:gsLst>
            <a:lin ang="5400000" scaled="1"/>
            <a:tileRect/>
          </a:gradFill>
          <a:ln>
            <a:noFill/>
          </a:ln>
        </p:spPr>
        <p:txBody>
          <a:bodyPr vert="horz" wrap="square" lIns="91440" tIns="45720" rIns="91440" bIns="45720" numCol="1" anchor="t" anchorCtr="0" compatLnSpc="1"/>
          <a:lstStyle/>
          <a:p>
            <a:endParaRPr lang="zh-CN" altLang="en-US"/>
          </a:p>
        </p:txBody>
      </p:sp>
      <p:sp>
        <p:nvSpPr>
          <p:cNvPr id="10" name="Freeform 10"/>
          <p:cNvSpPr/>
          <p:nvPr userDrawn="1"/>
        </p:nvSpPr>
        <p:spPr bwMode="auto">
          <a:xfrm>
            <a:off x="0" y="4346810"/>
            <a:ext cx="2975065" cy="2511190"/>
          </a:xfrm>
          <a:custGeom>
            <a:avLst/>
            <a:gdLst>
              <a:gd name="T0" fmla="*/ 732 w 732"/>
              <a:gd name="T1" fmla="*/ 618 h 618"/>
              <a:gd name="T2" fmla="*/ 449 w 732"/>
              <a:gd name="T3" fmla="*/ 376 h 618"/>
              <a:gd name="T4" fmla="*/ 132 w 732"/>
              <a:gd name="T5" fmla="*/ 67 h 618"/>
              <a:gd name="T6" fmla="*/ 0 w 732"/>
              <a:gd name="T7" fmla="*/ 0 h 618"/>
              <a:gd name="T8" fmla="*/ 0 w 732"/>
              <a:gd name="T9" fmla="*/ 618 h 618"/>
              <a:gd name="T10" fmla="*/ 732 w 732"/>
              <a:gd name="T11" fmla="*/ 618 h 618"/>
            </a:gdLst>
            <a:ahLst/>
            <a:cxnLst>
              <a:cxn ang="0">
                <a:pos x="T0" y="T1"/>
              </a:cxn>
              <a:cxn ang="0">
                <a:pos x="T2" y="T3"/>
              </a:cxn>
              <a:cxn ang="0">
                <a:pos x="T4" y="T5"/>
              </a:cxn>
              <a:cxn ang="0">
                <a:pos x="T6" y="T7"/>
              </a:cxn>
              <a:cxn ang="0">
                <a:pos x="T8" y="T9"/>
              </a:cxn>
              <a:cxn ang="0">
                <a:pos x="T10" y="T11"/>
              </a:cxn>
            </a:cxnLst>
            <a:rect l="0" t="0" r="r" b="b"/>
            <a:pathLst>
              <a:path w="732" h="618">
                <a:moveTo>
                  <a:pt x="732" y="618"/>
                </a:moveTo>
                <a:cubicBezTo>
                  <a:pt x="627" y="551"/>
                  <a:pt x="534" y="467"/>
                  <a:pt x="449" y="376"/>
                </a:cubicBezTo>
                <a:cubicBezTo>
                  <a:pt x="348" y="267"/>
                  <a:pt x="257" y="147"/>
                  <a:pt x="132" y="67"/>
                </a:cubicBezTo>
                <a:cubicBezTo>
                  <a:pt x="90" y="40"/>
                  <a:pt x="46" y="19"/>
                  <a:pt x="0" y="0"/>
                </a:cubicBezTo>
                <a:cubicBezTo>
                  <a:pt x="0" y="618"/>
                  <a:pt x="0" y="618"/>
                  <a:pt x="0" y="618"/>
                </a:cubicBezTo>
                <a:lnTo>
                  <a:pt x="732" y="618"/>
                </a:lnTo>
                <a:close/>
              </a:path>
            </a:pathLst>
          </a:custGeom>
          <a:gradFill flip="none" rotWithShape="1">
            <a:gsLst>
              <a:gs pos="7000">
                <a:schemeClr val="accent3"/>
              </a:gs>
              <a:gs pos="58000">
                <a:schemeClr val="accent2">
                  <a:alpha val="80000"/>
                </a:schemeClr>
              </a:gs>
            </a:gsLst>
            <a:lin ang="18900000" scaled="1"/>
            <a:tileRect/>
          </a:gradFill>
          <a:ln>
            <a:noFill/>
          </a:ln>
        </p:spPr>
        <p:txBody>
          <a:bodyPr vert="horz" wrap="square" lIns="91440" tIns="45720" rIns="91440" bIns="45720" numCol="1" anchor="t" anchorCtr="0" compatLnSpc="1"/>
          <a:lstStyle/>
          <a:p>
            <a:endParaRPr lang="zh-CN" altLang="en-US"/>
          </a:p>
        </p:txBody>
      </p:sp>
      <p:sp>
        <p:nvSpPr>
          <p:cNvPr id="9801" name="副标题 2"/>
          <p:cNvSpPr>
            <a:spLocks noGrp="1"/>
          </p:cNvSpPr>
          <p:nvPr userDrawn="1">
            <p:ph type="subTitle" idx="1"/>
          </p:nvPr>
        </p:nvSpPr>
        <p:spPr>
          <a:xfrm>
            <a:off x="673099" y="3053292"/>
            <a:ext cx="10845800" cy="558799"/>
          </a:xfrm>
          <a:prstGeom prst="rect">
            <a:avLst/>
          </a:prstGeom>
        </p:spPr>
        <p:txBody>
          <a:bodyPr anchor="t" anchorCtr="0">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9802" name="标题 1"/>
          <p:cNvSpPr>
            <a:spLocks noGrp="1"/>
          </p:cNvSpPr>
          <p:nvPr userDrawn="1">
            <p:ph type="ctrTitle"/>
          </p:nvPr>
        </p:nvSpPr>
        <p:spPr>
          <a:xfrm>
            <a:off x="673099" y="1130301"/>
            <a:ext cx="10845800" cy="1804136"/>
          </a:xfrm>
          <a:prstGeom prst="rect">
            <a:avLst/>
          </a:prstGeom>
        </p:spPr>
        <p:txBody>
          <a:bodyPr anchor="b" anchorCtr="0">
            <a:normAutofit/>
          </a:bodyPr>
          <a:lstStyle>
            <a:lvl1pPr algn="ctr">
              <a:defRPr sz="4000">
                <a:solidFill>
                  <a:schemeClr val="tx1"/>
                </a:solidFill>
              </a:defRPr>
            </a:lvl1pPr>
          </a:lstStyle>
          <a:p>
            <a:r>
              <a:rPr lang="en-US" dirty="0"/>
              <a:t>Click to edit Master title style</a:t>
            </a:r>
            <a:endParaRPr lang="zh-CN" altLang="en-US" dirty="0"/>
          </a:p>
        </p:txBody>
      </p:sp>
      <p:sp>
        <p:nvSpPr>
          <p:cNvPr id="12" name="文本占位符 13"/>
          <p:cNvSpPr>
            <a:spLocks noGrp="1"/>
          </p:cNvSpPr>
          <p:nvPr userDrawn="1">
            <p:ph type="body" sz="quarter" idx="10" hasCustomPrompt="1"/>
          </p:nvPr>
        </p:nvSpPr>
        <p:spPr>
          <a:xfrm>
            <a:off x="673099" y="3921831"/>
            <a:ext cx="10845800" cy="296271"/>
          </a:xfrm>
          <a:prstGeom prst="rect">
            <a:avLst/>
          </a:prstGeom>
        </p:spPr>
        <p:txBody>
          <a:bodyPr vert="horz" anchor="ctr">
            <a:noAutofit/>
          </a:bodyPr>
          <a:lstStyle>
            <a:lvl1pPr marL="0" indent="0" algn="ctr">
              <a:buNone/>
              <a:defRPr sz="15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13" name="文本占位符 13"/>
          <p:cNvSpPr>
            <a:spLocks noGrp="1"/>
          </p:cNvSpPr>
          <p:nvPr userDrawn="1">
            <p:ph type="body" sz="quarter" idx="11" hasCustomPrompt="1"/>
          </p:nvPr>
        </p:nvSpPr>
        <p:spPr>
          <a:xfrm>
            <a:off x="673099" y="4218102"/>
            <a:ext cx="10845800" cy="296271"/>
          </a:xfrm>
          <a:prstGeom prst="rect">
            <a:avLst/>
          </a:prstGeom>
        </p:spPr>
        <p:txBody>
          <a:bodyPr vert="horz" anchor="ctr">
            <a:noAutofit/>
          </a:bodyPr>
          <a:lstStyle>
            <a:lvl1pPr marL="0" indent="0" algn="ctr">
              <a:buNone/>
              <a:defRPr sz="1500" b="0">
                <a:solidFill>
                  <a:schemeClr val="bg2">
                    <a:lumMod val="50000"/>
                  </a:schemeClr>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grpSp>
        <p:nvGrpSpPr>
          <p:cNvPr id="14" name="组合 13"/>
          <p:cNvGrpSpPr/>
          <p:nvPr userDrawn="1"/>
        </p:nvGrpSpPr>
        <p:grpSpPr>
          <a:xfrm>
            <a:off x="8155879" y="400051"/>
            <a:ext cx="3375889" cy="512482"/>
            <a:chOff x="1175" y="545"/>
            <a:chExt cx="6837" cy="1038"/>
          </a:xfrm>
        </p:grpSpPr>
        <p:pic>
          <p:nvPicPr>
            <p:cNvPr id="15" name="图片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5" y="893"/>
              <a:ext cx="1175" cy="537"/>
            </a:xfrm>
            <a:prstGeom prst="rect">
              <a:avLst/>
            </a:prstGeom>
            <a:noFill/>
            <a:ln w="9525">
              <a:noFill/>
            </a:ln>
          </p:spPr>
        </p:pic>
        <p:pic>
          <p:nvPicPr>
            <p:cNvPr id="16" name="图片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0" y="545"/>
              <a:ext cx="5533" cy="1038"/>
            </a:xfrm>
            <a:prstGeom prst="rect">
              <a:avLst/>
            </a:prstGeom>
            <a:noFill/>
            <a:ln w="9525">
              <a:noFill/>
            </a:ln>
          </p:spPr>
        </p:pic>
      </p:gr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17" name="任意多边形: 形状 16"/>
          <p:cNvSpPr/>
          <p:nvPr userDrawn="1"/>
        </p:nvSpPr>
        <p:spPr>
          <a:xfrm>
            <a:off x="0" y="3428999"/>
            <a:ext cx="9609273" cy="3428999"/>
          </a:xfrm>
          <a:custGeom>
            <a:avLst/>
            <a:gdLst>
              <a:gd name="connsiteX0" fmla="*/ 0 w 9609273"/>
              <a:gd name="connsiteY0" fmla="*/ 0 h 4824192"/>
              <a:gd name="connsiteX1" fmla="*/ 178872 w 9609273"/>
              <a:gd name="connsiteY1" fmla="*/ 20404 h 4824192"/>
              <a:gd name="connsiteX2" fmla="*/ 878099 w 9609273"/>
              <a:gd name="connsiteY2" fmla="*/ 301970 h 4824192"/>
              <a:gd name="connsiteX3" fmla="*/ 1512281 w 9609273"/>
              <a:gd name="connsiteY3" fmla="*/ 701875 h 4824192"/>
              <a:gd name="connsiteX4" fmla="*/ 2554032 w 9609273"/>
              <a:gd name="connsiteY4" fmla="*/ 1478582 h 4824192"/>
              <a:gd name="connsiteX5" fmla="*/ 2762012 w 9609273"/>
              <a:gd name="connsiteY5" fmla="*/ 1633648 h 4824192"/>
              <a:gd name="connsiteX6" fmla="*/ 2791082 w 9609273"/>
              <a:gd name="connsiteY6" fmla="*/ 1657066 h 4824192"/>
              <a:gd name="connsiteX7" fmla="*/ 2928953 w 9609273"/>
              <a:gd name="connsiteY7" fmla="*/ 1760926 h 4824192"/>
              <a:gd name="connsiteX8" fmla="*/ 2953144 w 9609273"/>
              <a:gd name="connsiteY8" fmla="*/ 1779409 h 4824192"/>
              <a:gd name="connsiteX9" fmla="*/ 2955516 w 9609273"/>
              <a:gd name="connsiteY9" fmla="*/ 1780937 h 4824192"/>
              <a:gd name="connsiteX10" fmla="*/ 3197352 w 9609273"/>
              <a:gd name="connsiteY10" fmla="*/ 1963115 h 4824192"/>
              <a:gd name="connsiteX11" fmla="*/ 9465275 w 9609273"/>
              <a:gd name="connsiteY11" fmla="*/ 4810922 h 4824192"/>
              <a:gd name="connsiteX12" fmla="*/ 9609273 w 9609273"/>
              <a:gd name="connsiteY12" fmla="*/ 4824192 h 4824192"/>
              <a:gd name="connsiteX13" fmla="*/ 9476415 w 9609273"/>
              <a:gd name="connsiteY13" fmla="*/ 4824192 h 4824192"/>
              <a:gd name="connsiteX14" fmla="*/ 9476405 w 9609273"/>
              <a:gd name="connsiteY14" fmla="*/ 4824191 h 4824192"/>
              <a:gd name="connsiteX15" fmla="*/ 5019677 w 9609273"/>
              <a:gd name="connsiteY15" fmla="*/ 4824191 h 4824192"/>
              <a:gd name="connsiteX16" fmla="*/ 5019677 w 9609273"/>
              <a:gd name="connsiteY16" fmla="*/ 4820954 h 4824192"/>
              <a:gd name="connsiteX17" fmla="*/ 0 w 9609273"/>
              <a:gd name="connsiteY17" fmla="*/ 4820954 h 4824192"/>
              <a:gd name="connsiteX18" fmla="*/ 0 w 9609273"/>
              <a:gd name="connsiteY18" fmla="*/ 4816271 h 4824192"/>
              <a:gd name="connsiteX19" fmla="*/ 0 w 9609273"/>
              <a:gd name="connsiteY19" fmla="*/ 0 h 482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609273" h="4824192">
                <a:moveTo>
                  <a:pt x="0" y="0"/>
                </a:moveTo>
                <a:cubicBezTo>
                  <a:pt x="0" y="0"/>
                  <a:pt x="0" y="0"/>
                  <a:pt x="178872" y="20404"/>
                </a:cubicBezTo>
                <a:cubicBezTo>
                  <a:pt x="422788" y="85695"/>
                  <a:pt x="658574" y="179549"/>
                  <a:pt x="878099" y="301970"/>
                </a:cubicBezTo>
                <a:cubicBezTo>
                  <a:pt x="1154537" y="465196"/>
                  <a:pt x="1504150" y="693714"/>
                  <a:pt x="1512281" y="701875"/>
                </a:cubicBezTo>
                <a:cubicBezTo>
                  <a:pt x="1512281" y="701875"/>
                  <a:pt x="1512281" y="701875"/>
                  <a:pt x="2554032" y="1478582"/>
                </a:cubicBezTo>
                <a:lnTo>
                  <a:pt x="2762012" y="1633648"/>
                </a:lnTo>
                <a:lnTo>
                  <a:pt x="2791082" y="1657066"/>
                </a:lnTo>
                <a:lnTo>
                  <a:pt x="2928953" y="1760926"/>
                </a:lnTo>
                <a:lnTo>
                  <a:pt x="2953144" y="1779409"/>
                </a:lnTo>
                <a:lnTo>
                  <a:pt x="2955516" y="1780937"/>
                </a:lnTo>
                <a:lnTo>
                  <a:pt x="3197352" y="1963115"/>
                </a:lnTo>
                <a:cubicBezTo>
                  <a:pt x="5218567" y="3426777"/>
                  <a:pt x="8025210" y="4645963"/>
                  <a:pt x="9465275" y="4810922"/>
                </a:cubicBezTo>
                <a:lnTo>
                  <a:pt x="9609273" y="4824192"/>
                </a:lnTo>
                <a:lnTo>
                  <a:pt x="9476415" y="4824192"/>
                </a:lnTo>
                <a:lnTo>
                  <a:pt x="9476405" y="4824191"/>
                </a:lnTo>
                <a:lnTo>
                  <a:pt x="5019677" y="4824191"/>
                </a:lnTo>
                <a:lnTo>
                  <a:pt x="5019677" y="4820954"/>
                </a:lnTo>
                <a:lnTo>
                  <a:pt x="0" y="4820954"/>
                </a:lnTo>
                <a:lnTo>
                  <a:pt x="0" y="4816271"/>
                </a:lnTo>
                <a:cubicBezTo>
                  <a:pt x="0" y="4586923"/>
                  <a:pt x="0" y="3669539"/>
                  <a:pt x="0"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Freeform 10"/>
          <p:cNvSpPr/>
          <p:nvPr userDrawn="1"/>
        </p:nvSpPr>
        <p:spPr bwMode="auto">
          <a:xfrm flipH="1">
            <a:off x="3378200" y="1295400"/>
            <a:ext cx="8813800" cy="5562600"/>
          </a:xfrm>
          <a:custGeom>
            <a:avLst/>
            <a:gdLst>
              <a:gd name="T0" fmla="*/ 732 w 732"/>
              <a:gd name="T1" fmla="*/ 618 h 618"/>
              <a:gd name="T2" fmla="*/ 449 w 732"/>
              <a:gd name="T3" fmla="*/ 376 h 618"/>
              <a:gd name="T4" fmla="*/ 132 w 732"/>
              <a:gd name="T5" fmla="*/ 67 h 618"/>
              <a:gd name="T6" fmla="*/ 0 w 732"/>
              <a:gd name="T7" fmla="*/ 0 h 618"/>
              <a:gd name="T8" fmla="*/ 0 w 732"/>
              <a:gd name="T9" fmla="*/ 618 h 618"/>
              <a:gd name="T10" fmla="*/ 732 w 732"/>
              <a:gd name="T11" fmla="*/ 618 h 618"/>
            </a:gdLst>
            <a:ahLst/>
            <a:cxnLst>
              <a:cxn ang="0">
                <a:pos x="T0" y="T1"/>
              </a:cxn>
              <a:cxn ang="0">
                <a:pos x="T2" y="T3"/>
              </a:cxn>
              <a:cxn ang="0">
                <a:pos x="T4" y="T5"/>
              </a:cxn>
              <a:cxn ang="0">
                <a:pos x="T6" y="T7"/>
              </a:cxn>
              <a:cxn ang="0">
                <a:pos x="T8" y="T9"/>
              </a:cxn>
              <a:cxn ang="0">
                <a:pos x="T10" y="T11"/>
              </a:cxn>
            </a:cxnLst>
            <a:rect l="0" t="0" r="r" b="b"/>
            <a:pathLst>
              <a:path w="732" h="618">
                <a:moveTo>
                  <a:pt x="732" y="618"/>
                </a:moveTo>
                <a:cubicBezTo>
                  <a:pt x="627" y="551"/>
                  <a:pt x="534" y="467"/>
                  <a:pt x="449" y="376"/>
                </a:cubicBezTo>
                <a:cubicBezTo>
                  <a:pt x="348" y="267"/>
                  <a:pt x="257" y="147"/>
                  <a:pt x="132" y="67"/>
                </a:cubicBezTo>
                <a:cubicBezTo>
                  <a:pt x="90" y="40"/>
                  <a:pt x="46" y="19"/>
                  <a:pt x="0" y="0"/>
                </a:cubicBezTo>
                <a:cubicBezTo>
                  <a:pt x="0" y="618"/>
                  <a:pt x="0" y="618"/>
                  <a:pt x="0" y="618"/>
                </a:cubicBezTo>
                <a:lnTo>
                  <a:pt x="732" y="618"/>
                </a:lnTo>
                <a:close/>
              </a:path>
            </a:pathLst>
          </a:custGeom>
          <a:solidFill>
            <a:schemeClr val="tx2">
              <a:lumMod val="20000"/>
              <a:lumOff val="80000"/>
              <a:alpha val="80000"/>
            </a:schemeClr>
          </a:solidFill>
          <a:ln>
            <a:noFill/>
          </a:ln>
        </p:spPr>
        <p:txBody>
          <a:bodyPr vert="horz" wrap="square" lIns="91440" tIns="45720" rIns="91440" bIns="45720" numCol="1" anchor="t" anchorCtr="0" compatLnSpc="1"/>
          <a:lstStyle/>
          <a:p>
            <a:endParaRPr lang="zh-CN" altLang="en-US"/>
          </a:p>
        </p:txBody>
      </p:sp>
      <p:sp>
        <p:nvSpPr>
          <p:cNvPr id="20" name="标题 1"/>
          <p:cNvSpPr>
            <a:spLocks noGrp="1"/>
          </p:cNvSpPr>
          <p:nvPr userDrawn="1">
            <p:ph type="title"/>
          </p:nvPr>
        </p:nvSpPr>
        <p:spPr>
          <a:xfrm>
            <a:off x="5480893" y="2533647"/>
            <a:ext cx="5419185" cy="895350"/>
          </a:xfrm>
          <a:prstGeom prst="rect">
            <a:avLst/>
          </a:prstGeom>
        </p:spPr>
        <p:txBody>
          <a:bodyPr anchor="b">
            <a:normAutofit/>
          </a:bodyPr>
          <a:lstStyle>
            <a:lvl1pPr algn="l">
              <a:defRPr sz="2400" b="1">
                <a:solidFill>
                  <a:schemeClr val="tx1"/>
                </a:solidFill>
              </a:defRPr>
            </a:lvl1pPr>
          </a:lstStyle>
          <a:p>
            <a:r>
              <a:rPr lang="en-US" dirty="0"/>
              <a:t>Click to edit Master title style</a:t>
            </a:r>
            <a:endParaRPr lang="zh-CN" altLang="en-US" dirty="0"/>
          </a:p>
        </p:txBody>
      </p:sp>
      <p:sp>
        <p:nvSpPr>
          <p:cNvPr id="21" name="文本占位符 2"/>
          <p:cNvSpPr>
            <a:spLocks noGrp="1"/>
          </p:cNvSpPr>
          <p:nvPr userDrawn="1">
            <p:ph type="body" idx="1"/>
          </p:nvPr>
        </p:nvSpPr>
        <p:spPr>
          <a:xfrm>
            <a:off x="5482009" y="3428997"/>
            <a:ext cx="5419185" cy="1015623"/>
          </a:xfrm>
          <a:prstGeom prst="rect">
            <a:avLst/>
          </a:prstGeom>
        </p:spPr>
        <p:txBody>
          <a:bodyPr anchor="t">
            <a:normAutofit/>
          </a:bodyPr>
          <a:lstStyle>
            <a:lvl1pPr marL="0" indent="0" algn="l">
              <a:lnSpc>
                <a:spcPct val="100000"/>
              </a:lnSpc>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grpSp>
        <p:nvGrpSpPr>
          <p:cNvPr id="6" name="组合 5"/>
          <p:cNvGrpSpPr/>
          <p:nvPr userDrawn="1"/>
        </p:nvGrpSpPr>
        <p:grpSpPr>
          <a:xfrm>
            <a:off x="8155879" y="400051"/>
            <a:ext cx="3375889" cy="512482"/>
            <a:chOff x="1175" y="545"/>
            <a:chExt cx="6837" cy="1038"/>
          </a:xfrm>
        </p:grpSpPr>
        <p:pic>
          <p:nvPicPr>
            <p:cNvPr id="7" name="图片 2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75" y="893"/>
              <a:ext cx="1175" cy="537"/>
            </a:xfrm>
            <a:prstGeom prst="rect">
              <a:avLst/>
            </a:prstGeom>
            <a:noFill/>
            <a:ln w="9525">
              <a:noFill/>
            </a:ln>
          </p:spPr>
        </p:pic>
        <p:pic>
          <p:nvPicPr>
            <p:cNvPr id="9" name="图片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2480" y="545"/>
              <a:ext cx="5533" cy="1038"/>
            </a:xfrm>
            <a:prstGeom prst="rect">
              <a:avLst/>
            </a:prstGeom>
            <a:noFill/>
            <a:ln w="9525">
              <a:noFill/>
            </a:ln>
          </p:spPr>
        </p:pic>
      </p:gr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页">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5" name="任意多边形: 形状 4"/>
          <p:cNvSpPr/>
          <p:nvPr userDrawn="1"/>
        </p:nvSpPr>
        <p:spPr>
          <a:xfrm>
            <a:off x="-1" y="2033807"/>
            <a:ext cx="12191998" cy="4824192"/>
          </a:xfrm>
          <a:custGeom>
            <a:avLst/>
            <a:gdLst>
              <a:gd name="connsiteX0" fmla="*/ 0 w 12191998"/>
              <a:gd name="connsiteY0" fmla="*/ 0 h 4824192"/>
              <a:gd name="connsiteX1" fmla="*/ 178872 w 12191998"/>
              <a:gd name="connsiteY1" fmla="*/ 20404 h 4824192"/>
              <a:gd name="connsiteX2" fmla="*/ 878099 w 12191998"/>
              <a:gd name="connsiteY2" fmla="*/ 301970 h 4824192"/>
              <a:gd name="connsiteX3" fmla="*/ 1512281 w 12191998"/>
              <a:gd name="connsiteY3" fmla="*/ 701875 h 4824192"/>
              <a:gd name="connsiteX4" fmla="*/ 2776580 w 12191998"/>
              <a:gd name="connsiteY4" fmla="*/ 1644509 h 4824192"/>
              <a:gd name="connsiteX5" fmla="*/ 2953144 w 12191998"/>
              <a:gd name="connsiteY5" fmla="*/ 1779409 h 4824192"/>
              <a:gd name="connsiteX6" fmla="*/ 3256375 w 12191998"/>
              <a:gd name="connsiteY6" fmla="*/ 1974702 h 4824192"/>
              <a:gd name="connsiteX7" fmla="*/ 3390898 w 12191998"/>
              <a:gd name="connsiteY7" fmla="*/ 2047367 h 4824192"/>
              <a:gd name="connsiteX8" fmla="*/ 12191998 w 12191998"/>
              <a:gd name="connsiteY8" fmla="*/ 981615 h 4824192"/>
              <a:gd name="connsiteX9" fmla="*/ 12191998 w 12191998"/>
              <a:gd name="connsiteY9" fmla="*/ 4486637 h 4824192"/>
              <a:gd name="connsiteX10" fmla="*/ 12191998 w 12191998"/>
              <a:gd name="connsiteY10" fmla="*/ 4824192 h 4824192"/>
              <a:gd name="connsiteX11" fmla="*/ 9476415 w 12191998"/>
              <a:gd name="connsiteY11" fmla="*/ 4824192 h 4824192"/>
              <a:gd name="connsiteX12" fmla="*/ 9476405 w 12191998"/>
              <a:gd name="connsiteY12" fmla="*/ 4824191 h 4824192"/>
              <a:gd name="connsiteX13" fmla="*/ 5019677 w 12191998"/>
              <a:gd name="connsiteY13" fmla="*/ 4824191 h 4824192"/>
              <a:gd name="connsiteX14" fmla="*/ 5019677 w 12191998"/>
              <a:gd name="connsiteY14" fmla="*/ 4820954 h 4824192"/>
              <a:gd name="connsiteX15" fmla="*/ 0 w 12191998"/>
              <a:gd name="connsiteY15" fmla="*/ 4820954 h 4824192"/>
              <a:gd name="connsiteX16" fmla="*/ 0 w 12191998"/>
              <a:gd name="connsiteY16" fmla="*/ 4816271 h 4824192"/>
              <a:gd name="connsiteX17" fmla="*/ 0 w 12191998"/>
              <a:gd name="connsiteY17" fmla="*/ 0 h 4824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191998" h="4824192">
                <a:moveTo>
                  <a:pt x="0" y="0"/>
                </a:moveTo>
                <a:cubicBezTo>
                  <a:pt x="0" y="0"/>
                  <a:pt x="0" y="0"/>
                  <a:pt x="178872" y="20404"/>
                </a:cubicBezTo>
                <a:cubicBezTo>
                  <a:pt x="422788" y="85695"/>
                  <a:pt x="658574" y="179549"/>
                  <a:pt x="878099" y="301970"/>
                </a:cubicBezTo>
                <a:cubicBezTo>
                  <a:pt x="1154537" y="465196"/>
                  <a:pt x="1504150" y="693714"/>
                  <a:pt x="1512281" y="701875"/>
                </a:cubicBezTo>
                <a:cubicBezTo>
                  <a:pt x="1512281" y="701875"/>
                  <a:pt x="1512281" y="701875"/>
                  <a:pt x="2776580" y="1644509"/>
                </a:cubicBezTo>
                <a:lnTo>
                  <a:pt x="2953144" y="1779409"/>
                </a:lnTo>
                <a:lnTo>
                  <a:pt x="3256375" y="1974702"/>
                </a:lnTo>
                <a:cubicBezTo>
                  <a:pt x="3301216" y="1998925"/>
                  <a:pt x="3346057" y="2027183"/>
                  <a:pt x="3390898" y="2047367"/>
                </a:cubicBezTo>
                <a:cubicBezTo>
                  <a:pt x="7679345" y="4174835"/>
                  <a:pt x="12191998" y="981615"/>
                  <a:pt x="12191998" y="981615"/>
                </a:cubicBezTo>
                <a:cubicBezTo>
                  <a:pt x="12191998" y="981615"/>
                  <a:pt x="12191998" y="981615"/>
                  <a:pt x="12191998" y="4486637"/>
                </a:cubicBezTo>
                <a:lnTo>
                  <a:pt x="12191998" y="4824192"/>
                </a:lnTo>
                <a:lnTo>
                  <a:pt x="9476415" y="4824192"/>
                </a:lnTo>
                <a:lnTo>
                  <a:pt x="9476405" y="4824191"/>
                </a:lnTo>
                <a:lnTo>
                  <a:pt x="5019677" y="4824191"/>
                </a:lnTo>
                <a:lnTo>
                  <a:pt x="5019677" y="4820954"/>
                </a:lnTo>
                <a:lnTo>
                  <a:pt x="0" y="4820954"/>
                </a:lnTo>
                <a:lnTo>
                  <a:pt x="0" y="4816271"/>
                </a:lnTo>
                <a:cubicBezTo>
                  <a:pt x="0" y="4586923"/>
                  <a:pt x="0" y="3669539"/>
                  <a:pt x="0" y="0"/>
                </a:cubicBezTo>
                <a:close/>
              </a:path>
            </a:pathLst>
          </a:custGeom>
          <a:gradFill>
            <a:gsLst>
              <a:gs pos="21000">
                <a:schemeClr val="accent1"/>
              </a:gs>
              <a:gs pos="100000">
                <a:schemeClr val="accent2">
                  <a:alpha val="80000"/>
                </a:schemeClr>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形状 6"/>
          <p:cNvSpPr/>
          <p:nvPr userDrawn="1"/>
        </p:nvSpPr>
        <p:spPr bwMode="auto">
          <a:xfrm>
            <a:off x="2709863" y="3009900"/>
            <a:ext cx="9482135" cy="3848100"/>
          </a:xfrm>
          <a:custGeom>
            <a:avLst/>
            <a:gdLst>
              <a:gd name="connsiteX0" fmla="*/ 9518559 w 9518559"/>
              <a:gd name="connsiteY0" fmla="*/ 0 h 3897398"/>
              <a:gd name="connsiteX1" fmla="*/ 9518559 w 9518559"/>
              <a:gd name="connsiteY1" fmla="*/ 3897398 h 3897398"/>
              <a:gd name="connsiteX2" fmla="*/ 6925923 w 9518559"/>
              <a:gd name="connsiteY2" fmla="*/ 3897398 h 3897398"/>
              <a:gd name="connsiteX3" fmla="*/ 81530 w 9518559"/>
              <a:gd name="connsiteY3" fmla="*/ 689697 h 3897398"/>
              <a:gd name="connsiteX4" fmla="*/ 0 w 9518559"/>
              <a:gd name="connsiteY4" fmla="*/ 624400 h 3897398"/>
              <a:gd name="connsiteX5" fmla="*/ 582936 w 9518559"/>
              <a:gd name="connsiteY5" fmla="*/ 1003937 h 3897398"/>
              <a:gd name="connsiteX6" fmla="*/ 717459 w 9518559"/>
              <a:gd name="connsiteY6" fmla="*/ 1077396 h 3897398"/>
              <a:gd name="connsiteX7" fmla="*/ 9518559 w 9518559"/>
              <a:gd name="connsiteY7" fmla="*/ 0 h 38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518559" h="3897398">
                <a:moveTo>
                  <a:pt x="9518559" y="0"/>
                </a:moveTo>
                <a:cubicBezTo>
                  <a:pt x="9518559" y="0"/>
                  <a:pt x="9518559" y="0"/>
                  <a:pt x="9518559" y="3897398"/>
                </a:cubicBezTo>
                <a:cubicBezTo>
                  <a:pt x="9518559" y="3897398"/>
                  <a:pt x="9518559" y="3897398"/>
                  <a:pt x="6925923" y="3897398"/>
                </a:cubicBezTo>
                <a:cubicBezTo>
                  <a:pt x="5438012" y="3795372"/>
                  <a:pt x="2189065" y="2358844"/>
                  <a:pt x="81530" y="689697"/>
                </a:cubicBezTo>
                <a:cubicBezTo>
                  <a:pt x="52994" y="665210"/>
                  <a:pt x="0" y="624400"/>
                  <a:pt x="0" y="624400"/>
                </a:cubicBezTo>
                <a:lnTo>
                  <a:pt x="582936" y="1003937"/>
                </a:lnTo>
                <a:cubicBezTo>
                  <a:pt x="627777" y="1028424"/>
                  <a:pt x="672618" y="1056991"/>
                  <a:pt x="717459" y="1077396"/>
                </a:cubicBezTo>
                <a:cubicBezTo>
                  <a:pt x="5005906" y="3228107"/>
                  <a:pt x="9518559" y="0"/>
                  <a:pt x="9518559" y="0"/>
                </a:cubicBezTo>
                <a:close/>
              </a:path>
            </a:pathLst>
          </a:custGeom>
          <a:blipFill>
            <a:blip r:embed="rId2" cstate="email">
              <a:extLst>
                <a:ext uri="{28A0092B-C50C-407E-A947-70E740481C1C}">
                  <a14:useLocalDpi xmlns:a14="http://schemas.microsoft.com/office/drawing/2010/main"/>
                </a:ext>
              </a:extLst>
            </a:blip>
            <a:srcRect/>
            <a:stretch>
              <a:fillRect/>
            </a:stretch>
          </a:blipFill>
          <a:ln>
            <a:noFill/>
          </a:ln>
        </p:spPr>
        <p:txBody>
          <a:bodyPr vert="horz" wrap="square" lIns="91440" tIns="45720" rIns="91440" bIns="45720" numCol="1" anchor="t" anchorCtr="0" compatLnSpc="1">
            <a:noAutofit/>
          </a:bodyPr>
          <a:lstStyle/>
          <a:p>
            <a:endParaRPr lang="zh-CN" altLang="en-US"/>
          </a:p>
        </p:txBody>
      </p:sp>
      <p:sp>
        <p:nvSpPr>
          <p:cNvPr id="13" name="标题 1"/>
          <p:cNvSpPr>
            <a:spLocks noGrp="1"/>
          </p:cNvSpPr>
          <p:nvPr userDrawn="1">
            <p:ph type="ctrTitle" hasCustomPrompt="1"/>
          </p:nvPr>
        </p:nvSpPr>
        <p:spPr>
          <a:xfrm>
            <a:off x="673100" y="1130301"/>
            <a:ext cx="10845798" cy="2096172"/>
          </a:xfrm>
          <a:prstGeom prst="rect">
            <a:avLst/>
          </a:prstGeom>
        </p:spPr>
        <p:txBody>
          <a:bodyPr anchor="b">
            <a:normAutofit/>
          </a:bodyPr>
          <a:lstStyle>
            <a:lvl1pPr marL="0" indent="0" algn="ctr">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5" name="文本占位符 62"/>
          <p:cNvSpPr>
            <a:spLocks noGrp="1"/>
          </p:cNvSpPr>
          <p:nvPr userDrawn="1">
            <p:ph type="body" sz="quarter" idx="18" hasCustomPrompt="1"/>
          </p:nvPr>
        </p:nvSpPr>
        <p:spPr>
          <a:xfrm>
            <a:off x="673100" y="3911199"/>
            <a:ext cx="10845798" cy="310871"/>
          </a:xfrm>
          <a:prstGeom prst="rect">
            <a:avLst/>
          </a:prstGeom>
        </p:spPr>
        <p:txBody>
          <a:bodyPr vert="horz" lIns="91440" tIns="45720" rIns="91440" bIns="45720" rtlCol="0">
            <a:normAutofit/>
          </a:bodyPr>
          <a:lstStyle>
            <a:lvl1pPr marL="0" indent="0" algn="ctr">
              <a:buNone/>
              <a:defRPr lang="zh-CN" altLang="en-US" sz="15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6" name="文本占位符 13"/>
          <p:cNvSpPr>
            <a:spLocks noGrp="1"/>
          </p:cNvSpPr>
          <p:nvPr>
            <p:ph type="body" sz="quarter" idx="10" hasCustomPrompt="1"/>
          </p:nvPr>
        </p:nvSpPr>
        <p:spPr>
          <a:xfrm>
            <a:off x="673102" y="3614928"/>
            <a:ext cx="10845798" cy="296271"/>
          </a:xfrm>
          <a:prstGeom prst="rect">
            <a:avLst/>
          </a:prstGeom>
        </p:spPr>
        <p:txBody>
          <a:bodyPr vert="horz" anchor="ctr">
            <a:noAutofit/>
          </a:bodyPr>
          <a:lstStyle>
            <a:lvl1pPr marL="0" indent="0" algn="ctr">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Signature</a:t>
            </a:r>
          </a:p>
        </p:txBody>
      </p:sp>
      <p:sp>
        <p:nvSpPr>
          <p:cNvPr id="8" name="Freeform 10"/>
          <p:cNvSpPr/>
          <p:nvPr userDrawn="1"/>
        </p:nvSpPr>
        <p:spPr bwMode="auto">
          <a:xfrm>
            <a:off x="0" y="3226473"/>
            <a:ext cx="4394200" cy="3631527"/>
          </a:xfrm>
          <a:custGeom>
            <a:avLst/>
            <a:gdLst>
              <a:gd name="T0" fmla="*/ 732 w 732"/>
              <a:gd name="T1" fmla="*/ 618 h 618"/>
              <a:gd name="T2" fmla="*/ 449 w 732"/>
              <a:gd name="T3" fmla="*/ 376 h 618"/>
              <a:gd name="T4" fmla="*/ 132 w 732"/>
              <a:gd name="T5" fmla="*/ 67 h 618"/>
              <a:gd name="T6" fmla="*/ 0 w 732"/>
              <a:gd name="T7" fmla="*/ 0 h 618"/>
              <a:gd name="T8" fmla="*/ 0 w 732"/>
              <a:gd name="T9" fmla="*/ 618 h 618"/>
              <a:gd name="T10" fmla="*/ 732 w 732"/>
              <a:gd name="T11" fmla="*/ 618 h 618"/>
            </a:gdLst>
            <a:ahLst/>
            <a:cxnLst>
              <a:cxn ang="0">
                <a:pos x="T0" y="T1"/>
              </a:cxn>
              <a:cxn ang="0">
                <a:pos x="T2" y="T3"/>
              </a:cxn>
              <a:cxn ang="0">
                <a:pos x="T4" y="T5"/>
              </a:cxn>
              <a:cxn ang="0">
                <a:pos x="T6" y="T7"/>
              </a:cxn>
              <a:cxn ang="0">
                <a:pos x="T8" y="T9"/>
              </a:cxn>
              <a:cxn ang="0">
                <a:pos x="T10" y="T11"/>
              </a:cxn>
            </a:cxnLst>
            <a:rect l="0" t="0" r="r" b="b"/>
            <a:pathLst>
              <a:path w="732" h="618">
                <a:moveTo>
                  <a:pt x="732" y="618"/>
                </a:moveTo>
                <a:cubicBezTo>
                  <a:pt x="627" y="551"/>
                  <a:pt x="534" y="467"/>
                  <a:pt x="449" y="376"/>
                </a:cubicBezTo>
                <a:cubicBezTo>
                  <a:pt x="348" y="267"/>
                  <a:pt x="257" y="147"/>
                  <a:pt x="132" y="67"/>
                </a:cubicBezTo>
                <a:cubicBezTo>
                  <a:pt x="90" y="40"/>
                  <a:pt x="46" y="19"/>
                  <a:pt x="0" y="0"/>
                </a:cubicBezTo>
                <a:cubicBezTo>
                  <a:pt x="0" y="618"/>
                  <a:pt x="0" y="618"/>
                  <a:pt x="0" y="618"/>
                </a:cubicBezTo>
                <a:lnTo>
                  <a:pt x="732" y="618"/>
                </a:lnTo>
                <a:close/>
              </a:path>
            </a:pathLst>
          </a:custGeom>
          <a:solidFill>
            <a:schemeClr val="accent2">
              <a:alpha val="50000"/>
            </a:schemeClr>
          </a:solidFill>
          <a:ln>
            <a:noFill/>
          </a:ln>
        </p:spPr>
        <p:txBody>
          <a:bodyPr vert="horz" wrap="square" lIns="91440" tIns="45720" rIns="91440" bIns="45720" numCol="1" anchor="t" anchorCtr="0" compatLnSpc="1"/>
          <a:lstStyle/>
          <a:p>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图片 3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0" y="1"/>
            <a:ext cx="12192000" cy="6858000"/>
          </a:xfrm>
          <a:prstGeom prst="rect">
            <a:avLst/>
          </a:prstGeom>
        </p:spPr>
      </p:pic>
      <p:sp>
        <p:nvSpPr>
          <p:cNvPr id="33" name="矩形 32"/>
          <p:cNvSpPr/>
          <p:nvPr userDrawn="1"/>
        </p:nvSpPr>
        <p:spPr>
          <a:xfrm>
            <a:off x="0" y="0"/>
            <a:ext cx="12192000" cy="6858000"/>
          </a:xfrm>
          <a:prstGeom prst="rect">
            <a:avLst/>
          </a:prstGeom>
          <a:solidFill>
            <a:srgbClr val="FFFFFF">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1" name="组合 10"/>
          <p:cNvGrpSpPr/>
          <p:nvPr userDrawn="1"/>
        </p:nvGrpSpPr>
        <p:grpSpPr>
          <a:xfrm>
            <a:off x="8155879" y="400051"/>
            <a:ext cx="3375889" cy="512482"/>
            <a:chOff x="1175" y="545"/>
            <a:chExt cx="6837" cy="1038"/>
          </a:xfrm>
        </p:grpSpPr>
        <p:pic>
          <p:nvPicPr>
            <p:cNvPr id="12" name="图片 22"/>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1175" y="893"/>
              <a:ext cx="1175" cy="537"/>
            </a:xfrm>
            <a:prstGeom prst="rect">
              <a:avLst/>
            </a:prstGeom>
            <a:noFill/>
            <a:ln w="9525">
              <a:noFill/>
            </a:ln>
          </p:spPr>
        </p:pic>
        <p:pic>
          <p:nvPicPr>
            <p:cNvPr id="13" name="图片 12"/>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2480" y="545"/>
              <a:ext cx="5533" cy="1038"/>
            </a:xfrm>
            <a:prstGeom prst="rect">
              <a:avLst/>
            </a:prstGeom>
            <a:noFill/>
            <a:ln w="9525">
              <a:noFill/>
            </a:ln>
          </p:spPr>
        </p:pic>
      </p:grpSp>
      <p:cxnSp>
        <p:nvCxnSpPr>
          <p:cNvPr id="5" name="直接连接符 4"/>
          <p:cNvCxnSpPr/>
          <p:nvPr userDrawn="1"/>
        </p:nvCxnSpPr>
        <p:spPr>
          <a:xfrm>
            <a:off x="0" y="1028700"/>
            <a:ext cx="12192000" cy="0"/>
          </a:xfrm>
          <a:prstGeom prst="line">
            <a:avLst/>
          </a:prstGeom>
          <a:ln w="19050"/>
        </p:spPr>
        <p:style>
          <a:lnRef idx="1">
            <a:schemeClr val="accent5"/>
          </a:lnRef>
          <a:fillRef idx="0">
            <a:schemeClr val="accent5"/>
          </a:fillRef>
          <a:effectRef idx="0">
            <a:schemeClr val="accent5"/>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tags" Target="../tags/tag1.xml"/><Relationship Id="rId7" Type="http://schemas.openxmlformats.org/officeDocument/2006/relationships/notesSlide" Target="../notesSlides/notesSlide1.xml"/><Relationship Id="rId2" Type="http://schemas.openxmlformats.org/officeDocument/2006/relationships/vmlDrawing" Target="../drawings/vmlDrawing1.vml"/><Relationship Id="rId1" Type="http://schemas.openxmlformats.org/officeDocument/2006/relationships/themeOverride" Target="../theme/themeOverride1.xml"/><Relationship Id="rId6" Type="http://schemas.openxmlformats.org/officeDocument/2006/relationships/slideLayout" Target="../slideLayouts/slideLayout1.xml"/><Relationship Id="rId5" Type="http://schemas.openxmlformats.org/officeDocument/2006/relationships/tags" Target="../tags/tag3.xml"/><Relationship Id="rId4" Type="http://schemas.openxmlformats.org/officeDocument/2006/relationships/tags" Target="../tags/tag2.xml"/><Relationship Id="rId9"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 Id="rId5" Type="http://schemas.openxmlformats.org/officeDocument/2006/relationships/image" Target="../media/image62.png"/><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image" Target="../media/image91.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slideLayout" Target="../slideLayouts/slideLayout4.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对象 2" hidden="1"/>
          <p:cNvGraphicFramePr>
            <a:graphicFrameLocks noChangeAspect="1"/>
          </p:cNvGraphicFramePr>
          <p:nvPr>
            <p:custDataLst>
              <p:tags r:id="rId4"/>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35" name="think-cell Slide" r:id="rId8" imgW="360" imgH="360" progId="">
                  <p:embed/>
                </p:oleObj>
              </mc:Choice>
              <mc:Fallback>
                <p:oleObj name="think-cell Slide" r:id="rId8" imgW="360" imgH="360" progId="">
                  <p:embed/>
                  <p:pic>
                    <p:nvPicPr>
                      <p:cNvPr id="0" name="Picture 38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88" y="1588"/>
                        <a:ext cx="1588" cy="1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矩形 1" hidden="1"/>
          <p:cNvSpPr/>
          <p:nvPr>
            <p:custDataLst>
              <p:tags r:id="rId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90000"/>
              </a:lnSpc>
              <a:spcBef>
                <a:spcPct val="0"/>
              </a:spcBef>
              <a:spcAft>
                <a:spcPct val="0"/>
              </a:spcAft>
            </a:pPr>
            <a:endParaRPr lang="en-US" altLang="zh-CN" sz="4000" b="1" dirty="0">
              <a:latin typeface="Arial" panose="020B0604020202020204" pitchFamily="34" charset="0"/>
              <a:ea typeface="微软雅黑" panose="020B0503020204020204" pitchFamily="34" charset="-122"/>
              <a:cs typeface="+mj-cs"/>
              <a:sym typeface="Arial" panose="020B0604020202020204" pitchFamily="34" charset="0"/>
            </a:endParaRPr>
          </a:p>
        </p:txBody>
      </p:sp>
      <p:sp>
        <p:nvSpPr>
          <p:cNvPr id="4" name="标题 3"/>
          <p:cNvSpPr>
            <a:spLocks noGrp="1"/>
          </p:cNvSpPr>
          <p:nvPr>
            <p:ph type="ctrTitle"/>
          </p:nvPr>
        </p:nvSpPr>
        <p:spPr>
          <a:xfrm>
            <a:off x="956612" y="1487566"/>
            <a:ext cx="10845800" cy="1804136"/>
          </a:xfrm>
        </p:spPr>
        <p:txBody>
          <a:bodyPr>
            <a:normAutofit/>
          </a:bodyPr>
          <a:lstStyle/>
          <a:p>
            <a:r>
              <a:rPr lang="zh-CN" altLang="en-US" dirty="0">
                <a:latin typeface="微软雅黑" panose="020B0503020204020204" pitchFamily="34" charset="-122"/>
                <a:ea typeface="微软雅黑" panose="020B0503020204020204" pitchFamily="34" charset="-122"/>
              </a:rPr>
              <a:t>中国城市轨道交通协会</a:t>
            </a:r>
            <a:r>
              <a:rPr lang="en-US" altLang="zh-CN" dirty="0">
                <a:latin typeface="微软雅黑" panose="020B0503020204020204" pitchFamily="34" charset="-122"/>
                <a:ea typeface="微软雅黑" panose="020B0503020204020204" pitchFamily="34" charset="-122"/>
              </a:rPr>
              <a:t/>
            </a:r>
            <a:br>
              <a:rPr lang="en-US" altLang="zh-CN" dirty="0">
                <a:latin typeface="微软雅黑" panose="020B0503020204020204" pitchFamily="34" charset="-122"/>
                <a:ea typeface="微软雅黑" panose="020B0503020204020204" pitchFamily="34" charset="-122"/>
              </a:rPr>
            </a:br>
            <a:r>
              <a:rPr lang="en-US" altLang="zh-CN" sz="3200" dirty="0"/>
              <a:t/>
            </a:r>
            <a:br>
              <a:rPr lang="en-US" altLang="zh-CN" sz="3200" dirty="0"/>
            </a:br>
            <a:endParaRPr lang="zh-CN" altLang="en-US" sz="3000" b="0" dirty="0"/>
          </a:p>
        </p:txBody>
      </p:sp>
      <p:sp>
        <p:nvSpPr>
          <p:cNvPr id="7" name="文本占位符 6"/>
          <p:cNvSpPr>
            <a:spLocks noGrp="1"/>
          </p:cNvSpPr>
          <p:nvPr>
            <p:ph type="body" sz="quarter" idx="11"/>
          </p:nvPr>
        </p:nvSpPr>
        <p:spPr>
          <a:xfrm>
            <a:off x="5478780" y="5153660"/>
            <a:ext cx="1370330" cy="359410"/>
          </a:xfrm>
        </p:spPr>
        <p:txBody>
          <a:bodyPr/>
          <a:lstStyle/>
          <a:p>
            <a:r>
              <a:rPr lang="en-US" altLang="en-US" sz="1800" b="1" dirty="0" smtClean="0">
                <a:solidFill>
                  <a:schemeClr val="bg1"/>
                </a:solidFill>
                <a:latin typeface="+mn-ea"/>
              </a:rPr>
              <a:t>2020</a:t>
            </a:r>
            <a:r>
              <a:rPr lang="zh-CN" altLang="en-US" sz="1800" b="1" dirty="0" smtClean="0">
                <a:solidFill>
                  <a:schemeClr val="bg1"/>
                </a:solidFill>
                <a:latin typeface="+mn-ea"/>
              </a:rPr>
              <a:t>年</a:t>
            </a:r>
            <a:r>
              <a:rPr lang="en-US" altLang="zh-CN" sz="1800" b="1" dirty="0">
                <a:solidFill>
                  <a:schemeClr val="bg1"/>
                </a:solidFill>
                <a:latin typeface="+mn-ea"/>
              </a:rPr>
              <a:t>7</a:t>
            </a:r>
            <a:r>
              <a:rPr lang="zh-CN" altLang="en-US" sz="1800" b="1" dirty="0" smtClean="0">
                <a:solidFill>
                  <a:schemeClr val="bg1"/>
                </a:solidFill>
                <a:latin typeface="+mn-ea"/>
              </a:rPr>
              <a:t>月</a:t>
            </a:r>
          </a:p>
        </p:txBody>
      </p:sp>
      <p:sp>
        <p:nvSpPr>
          <p:cNvPr id="8" name="副标题 7"/>
          <p:cNvSpPr>
            <a:spLocks noGrp="1"/>
          </p:cNvSpPr>
          <p:nvPr>
            <p:ph type="subTitle" idx="1"/>
          </p:nvPr>
        </p:nvSpPr>
        <p:spPr>
          <a:xfrm>
            <a:off x="1025688" y="2684169"/>
            <a:ext cx="10845800" cy="1396217"/>
          </a:xfrm>
        </p:spPr>
        <p:txBody>
          <a:bodyPr>
            <a:noAutofit/>
          </a:bodyPr>
          <a:lstStyle/>
          <a:p>
            <a:r>
              <a:rPr lang="zh-CN" altLang="zh-CN" sz="4800" b="1" dirty="0" smtClean="0"/>
              <a:t>标准</a:t>
            </a:r>
            <a:r>
              <a:rPr lang="zh-CN" altLang="en-US" sz="4800" b="1" dirty="0"/>
              <a:t>制</a:t>
            </a:r>
            <a:r>
              <a:rPr lang="zh-CN" altLang="en-US" sz="4800" b="1" dirty="0" smtClean="0"/>
              <a:t>修订管理系统与标准信息平台</a:t>
            </a:r>
            <a:endParaRPr lang="en-US" altLang="zh-CN" sz="4800" b="1" dirty="0" smtClean="0"/>
          </a:p>
          <a:p>
            <a:r>
              <a:rPr lang="zh-CN" altLang="en-US" sz="4800" b="1" dirty="0" smtClean="0"/>
              <a:t>操作说明</a:t>
            </a:r>
            <a:endParaRPr lang="zh-CN" altLang="zh-CN" sz="4800" dirty="0"/>
          </a:p>
        </p:txBody>
      </p:sp>
    </p:spTree>
    <p:custDataLst>
      <p:tags r:id="rId3"/>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718347" y="1469373"/>
            <a:ext cx="9811309" cy="4712059"/>
          </a:xfrm>
          <a:prstGeom prst="rect">
            <a:avLst/>
          </a:prstGeom>
        </p:spPr>
        <p:txBody>
          <a:bodyPr wrap="square">
            <a:spAutoFit/>
          </a:bodyPr>
          <a:lstStyle/>
          <a:p>
            <a:pPr fontAlgn="auto">
              <a:lnSpc>
                <a:spcPct val="120000"/>
              </a:lnSpc>
              <a:spcBef>
                <a:spcPts val="0"/>
              </a:spcBef>
              <a:spcAft>
                <a:spcPts val="600"/>
              </a:spcAft>
              <a:defRPr/>
            </a:pPr>
            <a:r>
              <a:rPr lang="en-US" altLang="zh-CN" sz="3600" b="1" dirty="0" smtClean="0">
                <a:solidFill>
                  <a:srgbClr val="0070C0"/>
                </a:solidFill>
                <a:latin typeface="微软雅黑" panose="020B0503020204020204" pitchFamily="34" charset="-122"/>
                <a:ea typeface="微软雅黑" panose="020B0503020204020204" pitchFamily="34" charset="-122"/>
              </a:rPr>
              <a:t>2.1  </a:t>
            </a:r>
            <a:r>
              <a:rPr lang="zh-CN" altLang="en-US" sz="2800" b="1" dirty="0" smtClean="0">
                <a:solidFill>
                  <a:srgbClr val="0070C0"/>
                </a:solidFill>
                <a:latin typeface="微软雅黑" panose="020B0503020204020204" pitchFamily="34" charset="-122"/>
                <a:ea typeface="微软雅黑" panose="020B0503020204020204" pitchFamily="34" charset="-122"/>
              </a:rPr>
              <a:t>提案阶段流程概述：</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dirty="0" smtClean="0"/>
              <a:t>SC</a:t>
            </a:r>
            <a:r>
              <a:rPr lang="zh-CN" altLang="en-US" sz="2400" dirty="0" smtClean="0"/>
              <a:t>专员创建申报书</a:t>
            </a:r>
            <a:endParaRPr lang="en-US" altLang="zh-CN" sz="2400" dirty="0" smtClean="0"/>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专员发起提案（初步）评估</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秘书审查初步评估材料，上传线下评估材料</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专员完善申报书、草案等相关材料，对初步评估意见进行落实</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秘书审核完善情况</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秘书发起立项</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kern="0" dirty="0" smtClean="0">
                <a:solidFill>
                  <a:srgbClr val="000000"/>
                </a:solidFill>
              </a:rPr>
              <a:t>提案阶段完成</a:t>
            </a:r>
            <a:endParaRPr lang="en-US" altLang="zh-CN" sz="2400" kern="0" dirty="0" smtClean="0">
              <a:solidFill>
                <a:srgbClr val="000000"/>
              </a:solidFill>
            </a:endParaRP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5129" y="1469373"/>
            <a:ext cx="8090971" cy="4804427"/>
          </a:xfrm>
          <a:prstGeom prst="rect">
            <a:avLst/>
          </a:prstGeom>
        </p:spPr>
      </p:pic>
      <p:sp>
        <p:nvSpPr>
          <p:cNvPr id="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402904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5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2" name="矩形 11"/>
          <p:cNvSpPr/>
          <p:nvPr/>
        </p:nvSpPr>
        <p:spPr bwMode="auto">
          <a:xfrm>
            <a:off x="1830866" y="1226289"/>
            <a:ext cx="9811314" cy="871008"/>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提案阶段</a:t>
            </a:r>
            <a:r>
              <a:rPr lang="en-US" altLang="zh-CN" b="1" dirty="0" smtClean="0">
                <a:solidFill>
                  <a:srgbClr val="0070C0"/>
                </a:solidFill>
                <a:latin typeface="微软雅黑" panose="020B0503020204020204" pitchFamily="34" charset="-122"/>
                <a:ea typeface="微软雅黑" panose="020B0503020204020204" pitchFamily="34" charset="-122"/>
              </a:rPr>
              <a:t>-</a:t>
            </a:r>
            <a:r>
              <a:rPr lang="zh-CN" altLang="en-US" b="1" dirty="0" smtClean="0">
                <a:solidFill>
                  <a:srgbClr val="0070C0"/>
                </a:solidFill>
                <a:latin typeface="微软雅黑" panose="020B0503020204020204" pitchFamily="34" charset="-122"/>
                <a:ea typeface="微软雅黑" panose="020B0503020204020204" pitchFamily="34" charset="-122"/>
              </a:rPr>
              <a:t>创建申报书（以下“</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均指代的是分支机构层级，并不是实际中的分技术委员会”）</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a:t>SC</a:t>
            </a:r>
            <a:r>
              <a:rPr lang="zh-CN" altLang="zh-CN" sz="1600" dirty="0" smtClean="0"/>
              <a:t>专员</a:t>
            </a:r>
            <a:r>
              <a:rPr lang="zh-CN" altLang="en-US" sz="1600" dirty="0" smtClean="0"/>
              <a:t>在标准制修订管理</a:t>
            </a:r>
            <a:r>
              <a:rPr lang="en-US" altLang="zh-CN" sz="1600" dirty="0" smtClean="0"/>
              <a:t>-</a:t>
            </a:r>
            <a:r>
              <a:rPr lang="zh-CN" altLang="en-US" sz="1600" dirty="0" smtClean="0"/>
              <a:t>制修订流程</a:t>
            </a:r>
            <a:r>
              <a:rPr lang="en-US" altLang="zh-CN" sz="1600" dirty="0" smtClean="0"/>
              <a:t>-</a:t>
            </a:r>
            <a:r>
              <a:rPr lang="zh-CN" altLang="en-US" sz="1600" dirty="0" smtClean="0"/>
              <a:t>申报书管理栏目下创建新的申报书</a:t>
            </a:r>
            <a:r>
              <a:rPr lang="zh-CN" sz="1600" kern="0" dirty="0" smtClean="0">
                <a:solidFill>
                  <a:srgbClr val="000000"/>
                </a:solidFill>
              </a:rPr>
              <a:t>；</a:t>
            </a:r>
            <a:endParaRPr lang="en-US" altLang="zh-CN" sz="1600" kern="0" dirty="0" smtClean="0">
              <a:solidFill>
                <a:srgbClr val="000000"/>
              </a:solidFill>
            </a:endParaRP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39" y="2214746"/>
            <a:ext cx="10991986" cy="4150620"/>
          </a:xfrm>
          <a:prstGeom prst="rect">
            <a:avLst/>
          </a:prstGeom>
        </p:spPr>
      </p:pic>
      <p:sp>
        <p:nvSpPr>
          <p:cNvPr id="6" name="矩形 5"/>
          <p:cNvSpPr/>
          <p:nvPr/>
        </p:nvSpPr>
        <p:spPr>
          <a:xfrm>
            <a:off x="10501745" y="3963860"/>
            <a:ext cx="1069542" cy="48029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41"/>
          <p:cNvSpPr txBox="1">
            <a:spLocks noChangeArrowheads="1"/>
          </p:cNvSpPr>
          <p:nvPr/>
        </p:nvSpPr>
        <p:spPr bwMode="auto">
          <a:xfrm>
            <a:off x="850622" y="1343738"/>
            <a:ext cx="9802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600" dirty="0" smtClean="0">
                <a:solidFill>
                  <a:srgbClr val="0070C0"/>
                </a:solidFill>
                <a:latin typeface="方正正粗黑简体" panose="02000000000000000000" pitchFamily="2" charset="-122"/>
                <a:ea typeface="方正正粗黑简体" panose="02000000000000000000" pitchFamily="2" charset="-122"/>
              </a:rPr>
              <a:t>2.1</a:t>
            </a:r>
            <a:endParaRPr lang="zh-CN" altLang="en-US" sz="36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4277745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1400"/>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提案阶段</a:t>
            </a:r>
            <a:r>
              <a:rPr lang="en-US" altLang="zh-CN" b="1" dirty="0" smtClean="0">
                <a:solidFill>
                  <a:srgbClr val="0070C0"/>
                </a:solidFill>
                <a:latin typeface="微软雅黑" panose="020B0503020204020204" pitchFamily="34" charset="-122"/>
                <a:ea typeface="微软雅黑" panose="020B0503020204020204" pitchFamily="34" charset="-122"/>
              </a:rPr>
              <a:t>-</a:t>
            </a:r>
            <a:r>
              <a:rPr lang="zh-CN" altLang="en-US" b="1" dirty="0" smtClean="0">
                <a:solidFill>
                  <a:srgbClr val="0070C0"/>
                </a:solidFill>
                <a:latin typeface="微软雅黑" panose="020B0503020204020204" pitchFamily="34" charset="-122"/>
                <a:ea typeface="微软雅黑" panose="020B0503020204020204" pitchFamily="34" charset="-122"/>
              </a:rPr>
              <a:t>创建申报书</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1600" dirty="0" smtClean="0"/>
              <a:t>共同发起单位多选、支持模糊搜索、非会员单位添加</a:t>
            </a:r>
            <a:endParaRPr lang="en-US" altLang="zh-CN" sz="1600" kern="0" dirty="0" smtClean="0">
              <a:solidFill>
                <a:srgbClr val="000000"/>
              </a:solidFill>
            </a:endParaRPr>
          </a:p>
        </p:txBody>
      </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1452" y="2266002"/>
            <a:ext cx="6067866" cy="4341402"/>
          </a:xfrm>
          <a:prstGeom prst="rect">
            <a:avLst/>
          </a:prstGeom>
        </p:spPr>
      </p:pic>
      <p:grpSp>
        <p:nvGrpSpPr>
          <p:cNvPr id="9" name="组合 8"/>
          <p:cNvGrpSpPr/>
          <p:nvPr/>
        </p:nvGrpSpPr>
        <p:grpSpPr>
          <a:xfrm>
            <a:off x="1416520" y="2266002"/>
            <a:ext cx="5760911" cy="4353821"/>
            <a:chOff x="2975399" y="2302925"/>
            <a:chExt cx="5760911" cy="4353821"/>
          </a:xfrm>
        </p:grpSpPr>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75399" y="2302925"/>
              <a:ext cx="5760911" cy="4353821"/>
            </a:xfrm>
            <a:prstGeom prst="rect">
              <a:avLst/>
            </a:prstGeom>
          </p:spPr>
        </p:pic>
        <p:sp>
          <p:nvSpPr>
            <p:cNvPr id="6" name="矩形 5"/>
            <p:cNvSpPr/>
            <p:nvPr/>
          </p:nvSpPr>
          <p:spPr>
            <a:xfrm>
              <a:off x="3389745" y="5126182"/>
              <a:ext cx="5227782" cy="67425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5" name="图片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0042" y="2266002"/>
            <a:ext cx="6358425" cy="4564461"/>
          </a:xfrm>
          <a:prstGeom prst="rect">
            <a:avLst/>
          </a:prstGeom>
        </p:spPr>
      </p:pic>
      <p:pic>
        <p:nvPicPr>
          <p:cNvPr id="13" name="图片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58867" y="2253583"/>
            <a:ext cx="4889751" cy="4165814"/>
          </a:xfrm>
          <a:prstGeom prst="rect">
            <a:avLst/>
          </a:prstGeom>
        </p:spPr>
      </p:pic>
      <p:pic>
        <p:nvPicPr>
          <p:cNvPr id="14" name="图片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99275" y="2253583"/>
            <a:ext cx="5965789" cy="4353821"/>
          </a:xfrm>
          <a:prstGeom prst="rect">
            <a:avLst/>
          </a:prstGeom>
        </p:spPr>
      </p:pic>
      <p:sp>
        <p:nvSpPr>
          <p:cNvPr id="16"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7" name="TextBox 41"/>
          <p:cNvSpPr txBox="1">
            <a:spLocks noChangeArrowheads="1"/>
          </p:cNvSpPr>
          <p:nvPr/>
        </p:nvSpPr>
        <p:spPr bwMode="auto">
          <a:xfrm>
            <a:off x="850622" y="1343738"/>
            <a:ext cx="9802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600" dirty="0" smtClean="0">
                <a:solidFill>
                  <a:srgbClr val="0070C0"/>
                </a:solidFill>
                <a:latin typeface="方正正粗黑简体" panose="02000000000000000000" pitchFamily="2" charset="-122"/>
                <a:ea typeface="方正正粗黑简体" panose="02000000000000000000" pitchFamily="2" charset="-122"/>
              </a:rPr>
              <a:t>2.1</a:t>
            </a:r>
            <a:endParaRPr lang="zh-CN" altLang="en-US" sz="36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415512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9952"/>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提案阶段</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专员发起提案</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a:t>SC</a:t>
            </a:r>
            <a:r>
              <a:rPr lang="zh-CN" altLang="zh-CN" sz="1600" dirty="0" smtClean="0"/>
              <a:t>专员</a:t>
            </a:r>
            <a:r>
              <a:rPr lang="zh-CN" altLang="en-US" sz="1600" dirty="0" smtClean="0"/>
              <a:t>在标准制修订管理</a:t>
            </a:r>
            <a:r>
              <a:rPr lang="en-US" altLang="zh-CN" sz="1600" dirty="0" smtClean="0"/>
              <a:t>-</a:t>
            </a:r>
            <a:r>
              <a:rPr lang="zh-CN" altLang="en-US" sz="1600" dirty="0" smtClean="0"/>
              <a:t>制修订流程</a:t>
            </a:r>
            <a:r>
              <a:rPr lang="en-US" altLang="zh-CN" sz="1600" dirty="0" smtClean="0"/>
              <a:t>-</a:t>
            </a:r>
            <a:r>
              <a:rPr lang="zh-CN" altLang="en-US" sz="1600" dirty="0" smtClean="0"/>
              <a:t>申报书管理栏目下选择项目发起提案（初步）评估</a:t>
            </a:r>
            <a:endParaRPr lang="en-US" altLang="zh-CN" sz="1600" kern="0" dirty="0" smtClean="0">
              <a:solidFill>
                <a:srgbClr val="000000"/>
              </a:solidFill>
            </a:endParaRP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39" y="2249688"/>
            <a:ext cx="10991986" cy="4150620"/>
          </a:xfrm>
          <a:prstGeom prst="rect">
            <a:avLst/>
          </a:prstGeom>
        </p:spPr>
      </p:pic>
      <p:sp>
        <p:nvSpPr>
          <p:cNvPr id="2" name="矩形 1"/>
          <p:cNvSpPr/>
          <p:nvPr/>
        </p:nvSpPr>
        <p:spPr>
          <a:xfrm>
            <a:off x="10076873" y="4618084"/>
            <a:ext cx="1494414" cy="48952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4"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2.1</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pic>
        <p:nvPicPr>
          <p:cNvPr id="15" name="图片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6472" y="2249688"/>
            <a:ext cx="8555142" cy="4431844"/>
          </a:xfrm>
          <a:prstGeom prst="rect">
            <a:avLst/>
          </a:prstGeom>
        </p:spPr>
      </p:pic>
    </p:spTree>
    <p:extLst>
      <p:ext uri="{BB962C8B-B14F-4D97-AF65-F5344CB8AC3E}">
        <p14:creationId xmlns:p14="http://schemas.microsoft.com/office/powerpoint/2010/main" val="109435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5620" y="2277451"/>
            <a:ext cx="9280769" cy="4166678"/>
          </a:xfrm>
          <a:prstGeom prst="rect">
            <a:avLst/>
          </a:prstGeom>
        </p:spPr>
      </p:pic>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926822" y="1235563"/>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提案阶段</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秘书提案初审</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smtClean="0"/>
              <a:t>SC</a:t>
            </a:r>
            <a:r>
              <a:rPr lang="zh-CN" altLang="en-US" sz="1600" dirty="0" smtClean="0"/>
              <a:t>秘书进行提案材料审查</a:t>
            </a:r>
            <a:r>
              <a:rPr lang="en-US" altLang="zh-CN" sz="1600" dirty="0" smtClean="0"/>
              <a:t>-</a:t>
            </a:r>
            <a:r>
              <a:rPr lang="zh-CN" altLang="en-US" sz="1600" dirty="0" smtClean="0"/>
              <a:t>上传初步提案评估会议材料</a:t>
            </a:r>
            <a:r>
              <a:rPr lang="en-US" altLang="zh-CN" sz="1600" dirty="0" smtClean="0"/>
              <a:t>-</a:t>
            </a:r>
            <a:r>
              <a:rPr lang="zh-CN" altLang="en-US" sz="1600" dirty="0" smtClean="0"/>
              <a:t>初步会议完成</a:t>
            </a:r>
            <a:endParaRPr lang="en-US" altLang="zh-CN" sz="1600" kern="0" dirty="0" smtClean="0">
              <a:solidFill>
                <a:srgbClr val="000000"/>
              </a:solidFill>
            </a:endParaRPr>
          </a:p>
        </p:txBody>
      </p:sp>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2343" y="2277451"/>
            <a:ext cx="11237146" cy="2635385"/>
          </a:xfrm>
          <a:prstGeom prst="rect">
            <a:avLst/>
          </a:prstGeom>
        </p:spPr>
      </p:pic>
      <p:sp>
        <p:nvSpPr>
          <p:cNvPr id="7" name="矩形 6"/>
          <p:cNvSpPr/>
          <p:nvPr/>
        </p:nvSpPr>
        <p:spPr>
          <a:xfrm>
            <a:off x="10551726" y="3976678"/>
            <a:ext cx="1069542" cy="376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6822" y="2277451"/>
            <a:ext cx="8308187" cy="4407298"/>
          </a:xfrm>
          <a:prstGeom prst="rect">
            <a:avLst/>
          </a:prstGeom>
        </p:spPr>
      </p:pic>
      <p:sp>
        <p:nvSpPr>
          <p:cNvPr id="9" name="矩形 8"/>
          <p:cNvSpPr/>
          <p:nvPr/>
        </p:nvSpPr>
        <p:spPr>
          <a:xfrm>
            <a:off x="3936732" y="3997368"/>
            <a:ext cx="3907857" cy="7878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8422914" y="4105365"/>
            <a:ext cx="929903" cy="3762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8335478" y="5534531"/>
            <a:ext cx="1852019" cy="72189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5229" y="2277451"/>
            <a:ext cx="5220246" cy="4360662"/>
          </a:xfrm>
          <a:prstGeom prst="rect">
            <a:avLst/>
          </a:prstGeom>
        </p:spPr>
      </p:pic>
      <p:pic>
        <p:nvPicPr>
          <p:cNvPr id="17" name="图片 1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37080" y="2315638"/>
            <a:ext cx="5099312" cy="4330923"/>
          </a:xfrm>
          <a:prstGeom prst="rect">
            <a:avLst/>
          </a:prstGeom>
        </p:spPr>
      </p:pic>
      <p:sp>
        <p:nvSpPr>
          <p:cNvPr id="18"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9"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2.1</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pic>
        <p:nvPicPr>
          <p:cNvPr id="21" name="图片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68454" y="2313722"/>
            <a:ext cx="7424921" cy="4227399"/>
          </a:xfrm>
          <a:prstGeom prst="rect">
            <a:avLst/>
          </a:prstGeom>
        </p:spPr>
      </p:pic>
    </p:spTree>
    <p:extLst>
      <p:ext uri="{BB962C8B-B14F-4D97-AF65-F5344CB8AC3E}">
        <p14:creationId xmlns:p14="http://schemas.microsoft.com/office/powerpoint/2010/main" val="168662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xit" presetSubtype="0" fill="hold" grpId="1" nodeType="clickEffect">
                                  <p:stCondLst>
                                    <p:cond delay="0"/>
                                  </p:stCondLst>
                                  <p:childTnLst>
                                    <p:set>
                                      <p:cBhvr>
                                        <p:cTn id="27" dur="1" fill="hold">
                                          <p:stCondLst>
                                            <p:cond delay="0"/>
                                          </p:stCondLst>
                                        </p:cTn>
                                        <p:tgtEl>
                                          <p:spTgt spid="9"/>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childTnLst>
                                    <p:set>
                                      <p:cBhvr>
                                        <p:cTn id="33" dur="1" fill="hold">
                                          <p:stCondLst>
                                            <p:cond delay="0"/>
                                          </p:stCondLst>
                                        </p:cTn>
                                        <p:tgtEl>
                                          <p:spTgt spid="15"/>
                                        </p:tgtEl>
                                        <p:attrNameLst>
                                          <p:attrName>style.visibility</p:attrName>
                                        </p:attrNameLst>
                                      </p:cBhvr>
                                      <p:to>
                                        <p:strVal val="hidden"/>
                                      </p:to>
                                    </p:set>
                                  </p:childTnLst>
                                </p:cTn>
                              </p:par>
                              <p:par>
                                <p:cTn id="34" presetID="1"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par>
                                <p:cTn id="46" presetID="1" presetClass="exit" presetSubtype="0" fill="hold"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9" grpId="0" animBg="1"/>
      <p:bldP spid="9" grpId="1" animBg="1"/>
      <p:bldP spid="14" grpId="0" animBg="1"/>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8773"/>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提案阶段</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秘书落实提案初步评估会议意见</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smtClean="0"/>
              <a:t>SC</a:t>
            </a:r>
            <a:r>
              <a:rPr lang="zh-CN" altLang="en-US" sz="1600" dirty="0" smtClean="0"/>
              <a:t>专员完善初步评估材料</a:t>
            </a:r>
            <a:r>
              <a:rPr lang="en-US" altLang="zh-CN" sz="1600" dirty="0" smtClean="0"/>
              <a:t>-</a:t>
            </a:r>
            <a:r>
              <a:rPr lang="zh-CN" altLang="en-US" sz="1600" dirty="0" smtClean="0"/>
              <a:t>落实提案初步评估会议意见</a:t>
            </a:r>
            <a:endParaRPr lang="en-US" altLang="zh-CN" sz="1600" kern="0" dirty="0" smtClean="0">
              <a:solidFill>
                <a:srgbClr val="000000"/>
              </a:solidFill>
            </a:endParaRP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005" y="2603757"/>
            <a:ext cx="10800000" cy="2137500"/>
          </a:xfrm>
          <a:prstGeom prst="rect">
            <a:avLst/>
          </a:prstGeom>
        </p:spPr>
      </p:pic>
      <p:sp>
        <p:nvSpPr>
          <p:cNvPr id="5" name="矩形 4"/>
          <p:cNvSpPr/>
          <p:nvPr/>
        </p:nvSpPr>
        <p:spPr>
          <a:xfrm>
            <a:off x="9634888" y="3276968"/>
            <a:ext cx="1732547" cy="4716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6005" y="3018972"/>
            <a:ext cx="10800000" cy="2199375"/>
          </a:xfrm>
          <a:prstGeom prst="rect">
            <a:avLst/>
          </a:prstGeom>
        </p:spPr>
      </p:pic>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7768" y="2369528"/>
            <a:ext cx="7196473" cy="4124574"/>
          </a:xfrm>
          <a:prstGeom prst="rect">
            <a:avLst/>
          </a:prstGeom>
        </p:spPr>
      </p:pic>
      <p:pic>
        <p:nvPicPr>
          <p:cNvPr id="8" name="图片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8201" y="2444066"/>
            <a:ext cx="9075605" cy="4074568"/>
          </a:xfrm>
          <a:prstGeom prst="rect">
            <a:avLst/>
          </a:prstGeom>
        </p:spPr>
      </p:pic>
      <p:sp>
        <p:nvSpPr>
          <p:cNvPr id="14"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5"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2.1</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129412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500"/>
                                        <p:tgtEl>
                                          <p:spTgt spid="4"/>
                                        </p:tgtEl>
                                      </p:cBhvr>
                                    </p:animEffect>
                                    <p:anim calcmode="lin" valueType="num">
                                      <p:cBhvr>
                                        <p:cTn id="7" dur="500"/>
                                        <p:tgtEl>
                                          <p:spTgt spid="4"/>
                                        </p:tgtEl>
                                        <p:attrNameLst>
                                          <p:attrName>ppt_x</p:attrName>
                                        </p:attrNameLst>
                                      </p:cBhvr>
                                      <p:tavLst>
                                        <p:tav tm="0">
                                          <p:val>
                                            <p:strVal val="ppt_x"/>
                                          </p:val>
                                        </p:tav>
                                        <p:tav tm="100000">
                                          <p:val>
                                            <p:strVal val="ppt_x"/>
                                          </p:val>
                                        </p:tav>
                                      </p:tavLst>
                                    </p:anim>
                                    <p:anim calcmode="lin" valueType="num">
                                      <p:cBhvr>
                                        <p:cTn id="8" dur="500"/>
                                        <p:tgtEl>
                                          <p:spTgt spid="4"/>
                                        </p:tgtEl>
                                        <p:attrNameLst>
                                          <p:attrName>ppt_y</p:attrName>
                                        </p:attrNameLst>
                                      </p:cBhvr>
                                      <p:tavLst>
                                        <p:tav tm="0">
                                          <p:val>
                                            <p:strVal val="ppt_y"/>
                                          </p:val>
                                        </p:tav>
                                        <p:tav tm="100000">
                                          <p:val>
                                            <p:strVal val="ppt_y+.1"/>
                                          </p:val>
                                        </p:tav>
                                      </p:tavLst>
                                    </p:anim>
                                    <p:set>
                                      <p:cBhvr>
                                        <p:cTn id="9" dur="1" fill="hold">
                                          <p:stCondLst>
                                            <p:cond delay="499"/>
                                          </p:stCondLst>
                                        </p:cTn>
                                        <p:tgtEl>
                                          <p:spTgt spid="4"/>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hidden"/>
                                      </p:to>
                                    </p:set>
                                  </p:childTnLst>
                                </p:cTn>
                              </p:par>
                              <p:par>
                                <p:cTn id="12" presetID="47" presetClass="entr" presetSubtype="0" fill="hold" nodeType="withEffect">
                                  <p:stCondLst>
                                    <p:cond delay="50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xit" presetSubtype="0" fill="hold"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5563"/>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提案阶段</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秘书审查专员上传的文件</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smtClean="0"/>
              <a:t>SC</a:t>
            </a:r>
            <a:r>
              <a:rPr lang="zh-CN" altLang="en-US" sz="1600" dirty="0" smtClean="0"/>
              <a:t>秘书</a:t>
            </a:r>
            <a:r>
              <a:rPr lang="en-US" altLang="zh-CN" sz="1600" dirty="0" smtClean="0"/>
              <a:t>/</a:t>
            </a:r>
            <a:r>
              <a:rPr lang="zh-CN" altLang="en-US" sz="1600" dirty="0" smtClean="0"/>
              <a:t>分支机构秘书审查评估材料</a:t>
            </a:r>
            <a:endParaRPr lang="en-US" altLang="zh-CN" sz="1600"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6005" y="2459073"/>
            <a:ext cx="10800000" cy="2291841"/>
          </a:xfrm>
          <a:prstGeom prst="rect">
            <a:avLst/>
          </a:prstGeom>
        </p:spPr>
      </p:pic>
      <p:pic>
        <p:nvPicPr>
          <p:cNvPr id="9" name="图片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44203" y="2287148"/>
            <a:ext cx="7803604" cy="4408064"/>
          </a:xfrm>
          <a:prstGeom prst="rect">
            <a:avLst/>
          </a:prstGeom>
        </p:spPr>
      </p:pic>
      <p:sp>
        <p:nvSpPr>
          <p:cNvPr id="13" name="文本框 12"/>
          <p:cNvSpPr txBox="1"/>
          <p:nvPr/>
        </p:nvSpPr>
        <p:spPr>
          <a:xfrm>
            <a:off x="1740945" y="4127500"/>
            <a:ext cx="2413000" cy="1323439"/>
          </a:xfrm>
          <a:prstGeom prst="rect">
            <a:avLst/>
          </a:prstGeom>
          <a:noFill/>
        </p:spPr>
        <p:txBody>
          <a:bodyPr wrap="square" rtlCol="0">
            <a:spAutoFit/>
          </a:bodyPr>
          <a:lstStyle/>
          <a:p>
            <a:r>
              <a:rPr lang="zh-CN" altLang="en-US" sz="2000" dirty="0" smtClean="0"/>
              <a:t>新上传的文件在上，方便秘书进行审查（专员上传文件时注意文件名有序）</a:t>
            </a:r>
            <a:endParaRPr lang="zh-CN" altLang="en-US" sz="2000" dirty="0"/>
          </a:p>
        </p:txBody>
      </p:sp>
      <p:pic>
        <p:nvPicPr>
          <p:cNvPr id="14" name="图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8329" y="2287148"/>
            <a:ext cx="7769478" cy="4318046"/>
          </a:xfrm>
          <a:prstGeom prst="rect">
            <a:avLst/>
          </a:prstGeom>
        </p:spPr>
      </p:pic>
      <p:sp>
        <p:nvSpPr>
          <p:cNvPr id="15"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6"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2.1</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427353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5563"/>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提案阶段</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1600" dirty="0" smtClean="0"/>
              <a:t>项目跟踪与统计</a:t>
            </a:r>
            <a:endParaRPr lang="en-US" altLang="zh-CN" sz="1600"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8240" y="2324071"/>
            <a:ext cx="9270518" cy="4162076"/>
          </a:xfrm>
          <a:prstGeom prst="rect">
            <a:avLst/>
          </a:prstGeom>
        </p:spPr>
      </p:pic>
      <p:sp>
        <p:nvSpPr>
          <p:cNvPr id="3" name="文本框 2"/>
          <p:cNvSpPr txBox="1"/>
          <p:nvPr/>
        </p:nvSpPr>
        <p:spPr>
          <a:xfrm>
            <a:off x="5400574" y="3889980"/>
            <a:ext cx="4673600" cy="1015663"/>
          </a:xfrm>
          <a:prstGeom prst="rect">
            <a:avLst/>
          </a:prstGeom>
          <a:noFill/>
        </p:spPr>
        <p:txBody>
          <a:bodyPr wrap="square" rtlCol="0">
            <a:spAutoFit/>
          </a:bodyPr>
          <a:lstStyle/>
          <a:p>
            <a:r>
              <a:rPr lang="zh-CN" altLang="en-US" sz="2000" dirty="0" smtClean="0"/>
              <a:t>在项目待办、流程管理的操作界面均有“项目跟踪”选项，可跟踪当前项目的步骤名称、处理用户等信息。</a:t>
            </a:r>
            <a:endParaRPr lang="zh-CN" altLang="en-US" sz="2000" dirty="0"/>
          </a:p>
        </p:txBody>
      </p:sp>
      <p:sp>
        <p:nvSpPr>
          <p:cNvPr id="13"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4"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2.1</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53407" y="2106571"/>
            <a:ext cx="8800184" cy="4675098"/>
          </a:xfrm>
          <a:prstGeom prst="rect">
            <a:avLst/>
          </a:prstGeom>
        </p:spPr>
      </p:pic>
    </p:spTree>
    <p:extLst>
      <p:ext uri="{BB962C8B-B14F-4D97-AF65-F5344CB8AC3E}">
        <p14:creationId xmlns:p14="http://schemas.microsoft.com/office/powerpoint/2010/main" val="258266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240350" y="1453063"/>
            <a:ext cx="9811309" cy="4712059"/>
          </a:xfrm>
          <a:prstGeom prst="rect">
            <a:avLst/>
          </a:prstGeom>
        </p:spPr>
        <p:txBody>
          <a:bodyPr wrap="square">
            <a:spAutoFit/>
          </a:bodyPr>
          <a:lstStyle/>
          <a:p>
            <a:pPr fontAlgn="auto">
              <a:lnSpc>
                <a:spcPct val="120000"/>
              </a:lnSpc>
              <a:spcBef>
                <a:spcPts val="0"/>
              </a:spcBef>
              <a:spcAft>
                <a:spcPts val="600"/>
              </a:spcAft>
              <a:defRPr/>
            </a:pPr>
            <a:r>
              <a:rPr lang="en-US" altLang="zh-CN" sz="3600" b="1" dirty="0" smtClean="0">
                <a:solidFill>
                  <a:srgbClr val="0070C0"/>
                </a:solidFill>
                <a:latin typeface="微软雅黑" panose="020B0503020204020204" pitchFamily="34" charset="-122"/>
                <a:ea typeface="微软雅黑" panose="020B0503020204020204" pitchFamily="34" charset="-122"/>
              </a:rPr>
              <a:t>2.1</a:t>
            </a:r>
            <a:r>
              <a:rPr lang="en-US" altLang="zh-CN" sz="2800" b="1" dirty="0" smtClean="0">
                <a:solidFill>
                  <a:srgbClr val="0070C0"/>
                </a:solidFill>
                <a:latin typeface="微软雅黑" panose="020B0503020204020204" pitchFamily="34" charset="-122"/>
                <a:ea typeface="微软雅黑" panose="020B0503020204020204" pitchFamily="34" charset="-122"/>
              </a:rPr>
              <a:t>  </a:t>
            </a:r>
            <a:r>
              <a:rPr lang="zh-CN" altLang="en-US" sz="2800" b="1" dirty="0" smtClean="0">
                <a:solidFill>
                  <a:srgbClr val="0070C0"/>
                </a:solidFill>
                <a:latin typeface="微软雅黑" panose="020B0503020204020204" pitchFamily="34" charset="-122"/>
                <a:ea typeface="微软雅黑" panose="020B0503020204020204" pitchFamily="34" charset="-122"/>
              </a:rPr>
              <a:t>提案阶段流程小结：</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dirty="0" smtClean="0"/>
              <a:t>SC</a:t>
            </a:r>
            <a:r>
              <a:rPr lang="zh-CN" altLang="en-US" sz="2400" dirty="0" smtClean="0"/>
              <a:t>专员创建申报书</a:t>
            </a:r>
            <a:endParaRPr lang="en-US" altLang="zh-CN" sz="2400" dirty="0" smtClean="0"/>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专员发起提案（初步）评估</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秘书审查初步评估材料，上传线上（线下）评估材料</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专员完善申报书、草案等相关材料，对初步评估精神进行相应</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秘书审核完善情况</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秘书发起立项</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kern="0" dirty="0" smtClean="0">
                <a:solidFill>
                  <a:srgbClr val="000000"/>
                </a:solidFill>
              </a:rPr>
              <a:t>提案阶段完成</a:t>
            </a:r>
            <a:endParaRPr lang="en-US" altLang="zh-CN" sz="2400" kern="0" dirty="0" smtClean="0">
              <a:solidFill>
                <a:srgbClr val="000000"/>
              </a:solidFill>
            </a:endParaRPr>
          </a:p>
        </p:txBody>
      </p:sp>
      <p:pic>
        <p:nvPicPr>
          <p:cNvPr id="3" name="图片 2"/>
          <p:cNvPicPr>
            <a:picLocks noChangeAspect="1"/>
          </p:cNvPicPr>
          <p:nvPr/>
        </p:nvPicPr>
        <p:blipFill>
          <a:blip r:embed="rId2"/>
          <a:stretch>
            <a:fillRect/>
          </a:stretch>
        </p:blipFill>
        <p:spPr>
          <a:xfrm>
            <a:off x="135420" y="2235601"/>
            <a:ext cx="12021168" cy="3715873"/>
          </a:xfrm>
          <a:prstGeom prst="rect">
            <a:avLst/>
          </a:prstGeom>
        </p:spPr>
      </p:pic>
      <p:sp>
        <p:nvSpPr>
          <p:cNvPr id="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2189476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718347" y="1105862"/>
            <a:ext cx="9811313" cy="5838521"/>
          </a:xfrm>
          <a:prstGeom prst="rect">
            <a:avLst/>
          </a:prstGeom>
        </p:spPr>
        <p:txBody>
          <a:bodyPr wrap="square">
            <a:spAutoFit/>
          </a:bodyPr>
          <a:lstStyle/>
          <a:p>
            <a:pPr fontAlgn="auto">
              <a:lnSpc>
                <a:spcPct val="120000"/>
              </a:lnSpc>
              <a:spcBef>
                <a:spcPts val="0"/>
              </a:spcBef>
              <a:spcAft>
                <a:spcPts val="600"/>
              </a:spcAft>
              <a:defRPr/>
            </a:pPr>
            <a:r>
              <a:rPr lang="en-US" altLang="zh-CN" sz="3200" b="1" dirty="0" smtClean="0">
                <a:solidFill>
                  <a:srgbClr val="0070C0"/>
                </a:solidFill>
                <a:latin typeface="微软雅黑" panose="020B0503020204020204" pitchFamily="34" charset="-122"/>
                <a:ea typeface="微软雅黑" panose="020B0503020204020204" pitchFamily="34" charset="-122"/>
              </a:rPr>
              <a:t>2.2</a:t>
            </a:r>
            <a:r>
              <a:rPr lang="en-US" altLang="zh-CN" sz="2400" b="1"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solidFill>
                  <a:srgbClr val="0070C0"/>
                </a:solidFill>
                <a:latin typeface="微软雅黑" panose="020B0503020204020204" pitchFamily="34" charset="-122"/>
                <a:ea typeface="微软雅黑" panose="020B0503020204020204" pitchFamily="34" charset="-122"/>
              </a:rPr>
              <a:t>立项阶段流程概述：</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dirty="0" smtClean="0"/>
              <a:t>SC</a:t>
            </a:r>
            <a:r>
              <a:rPr lang="zh-CN" altLang="en-US" sz="2000" dirty="0" smtClean="0"/>
              <a:t>秘书发起立项</a:t>
            </a:r>
            <a:endParaRPr lang="en-US" altLang="zh-CN" sz="2000" dirty="0" smtClean="0"/>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专员形式审查</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秘书发起函审、会审</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委员进行提案评估</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专员汇总意见</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秘书形成提案评估报告</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SC</a:t>
            </a:r>
            <a:r>
              <a:rPr lang="zh-CN" altLang="en-US" sz="2000" kern="0" dirty="0" smtClean="0">
                <a:solidFill>
                  <a:srgbClr val="000000"/>
                </a:solidFill>
              </a:rPr>
              <a:t>专员处理提案评估意见，上传处理情况</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SC</a:t>
            </a:r>
            <a:r>
              <a:rPr lang="zh-CN" altLang="en-US" sz="2000" kern="0" dirty="0" smtClean="0">
                <a:solidFill>
                  <a:srgbClr val="000000"/>
                </a:solidFill>
              </a:rPr>
              <a:t>秘书对处理情况进行审查</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专员形式审查、</a:t>
            </a:r>
            <a:r>
              <a:rPr lang="en-US" altLang="zh-CN" sz="2000" kern="0" dirty="0" smtClean="0">
                <a:solidFill>
                  <a:srgbClr val="000000"/>
                </a:solidFill>
              </a:rPr>
              <a:t>TC</a:t>
            </a:r>
            <a:r>
              <a:rPr lang="zh-CN" altLang="en-US" sz="2000" kern="0" dirty="0" smtClean="0">
                <a:solidFill>
                  <a:srgbClr val="000000"/>
                </a:solidFill>
              </a:rPr>
              <a:t>秘书上传立项建议</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000" kern="0" dirty="0" smtClean="0">
                <a:solidFill>
                  <a:srgbClr val="000000"/>
                </a:solidFill>
              </a:rPr>
              <a:t>标准部专员上传协会办公会批准的计划通知及附件</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000" kern="0" dirty="0" smtClean="0">
                <a:solidFill>
                  <a:srgbClr val="000000"/>
                </a:solidFill>
              </a:rPr>
              <a:t>立项阶段完成</a:t>
            </a:r>
            <a:endParaRPr lang="en-US" altLang="zh-CN" sz="2000" kern="0" dirty="0" smtClean="0">
              <a:solidFill>
                <a:srgbClr val="000000"/>
              </a:solidFill>
            </a:endParaRPr>
          </a:p>
        </p:txBody>
      </p:sp>
      <p:pic>
        <p:nvPicPr>
          <p:cNvPr id="21" name="图片 20"/>
          <p:cNvPicPr>
            <a:picLocks noChangeAspect="1"/>
          </p:cNvPicPr>
          <p:nvPr/>
        </p:nvPicPr>
        <p:blipFill rotWithShape="1">
          <a:blip r:embed="rId2" cstate="email">
            <a:extLst>
              <a:ext uri="{28A0092B-C50C-407E-A947-70E740481C1C}">
                <a14:useLocalDpi xmlns:a14="http://schemas.microsoft.com/office/drawing/2010/main"/>
              </a:ext>
            </a:extLst>
          </a:blip>
          <a:srcRect l="1933" r="4438"/>
          <a:stretch/>
        </p:blipFill>
        <p:spPr>
          <a:xfrm>
            <a:off x="116535" y="1869440"/>
            <a:ext cx="11986977" cy="4915870"/>
          </a:xfrm>
          <a:prstGeom prst="rect">
            <a:avLst/>
          </a:prstGeom>
        </p:spPr>
      </p:pic>
      <p:sp>
        <p:nvSpPr>
          <p:cNvPr id="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94815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latin typeface="黑体" panose="02010609060101010101" charset="-122"/>
                <a:ea typeface="黑体" panose="02010609060101010101" charset="-122"/>
                <a:cs typeface="Arial" panose="020B0604020202020204" pitchFamily="34" charset="0"/>
              </a:rPr>
              <a:t>功能简介</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59" name="文本框 12"/>
          <p:cNvSpPr txBox="1">
            <a:spLocks noChangeArrowheads="1"/>
          </p:cNvSpPr>
          <p:nvPr/>
        </p:nvSpPr>
        <p:spPr bwMode="auto">
          <a:xfrm>
            <a:off x="-9097" y="238489"/>
            <a:ext cx="590551" cy="523220"/>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800" b="1" dirty="0">
                <a:latin typeface="黑体" panose="02010609060101010101" charset="-122"/>
                <a:ea typeface="黑体" panose="02010609060101010101" charset="-122"/>
                <a:cs typeface="Arial" panose="020B0604020202020204" pitchFamily="34" charset="0"/>
              </a:rPr>
              <a:t>一</a:t>
            </a:r>
          </a:p>
        </p:txBody>
      </p:sp>
      <p:sp>
        <p:nvSpPr>
          <p:cNvPr id="16" name="矩形 15"/>
          <p:cNvSpPr/>
          <p:nvPr/>
        </p:nvSpPr>
        <p:spPr>
          <a:xfrm>
            <a:off x="777424" y="1327474"/>
            <a:ext cx="10667013" cy="5139869"/>
          </a:xfrm>
          <a:prstGeom prst="rect">
            <a:avLst/>
          </a:prstGeom>
        </p:spPr>
        <p:txBody>
          <a:bodyPr wrap="square">
            <a:spAutoFit/>
          </a:bodyPr>
          <a:lstStyle/>
          <a:p>
            <a:pPr indent="396000" algn="just" hangingPunct="0">
              <a:lnSpc>
                <a:spcPct val="150000"/>
              </a:lnSpc>
              <a:spcAft>
                <a:spcPts val="1200"/>
              </a:spcAft>
            </a:pPr>
            <a:r>
              <a:rPr lang="zh-CN" altLang="zh-CN" sz="3200" b="1" dirty="0"/>
              <a:t>标准</a:t>
            </a:r>
            <a:r>
              <a:rPr lang="zh-CN" altLang="en-US" sz="3200" b="1" dirty="0"/>
              <a:t>制修订管理系统与标准信息</a:t>
            </a:r>
            <a:r>
              <a:rPr lang="zh-CN" altLang="en-US" sz="3200" b="1" dirty="0" smtClean="0"/>
              <a:t>平台</a:t>
            </a:r>
            <a:r>
              <a:rPr lang="zh-CN" altLang="zh-CN" sz="3200" b="1" kern="100" dirty="0" smtClean="0">
                <a:latin typeface="+mn-ea"/>
                <a:cs typeface="Times New Roman" panose="02020603050405020304" pitchFamily="18" charset="0"/>
              </a:rPr>
              <a:t>建设情况</a:t>
            </a:r>
            <a:endParaRPr lang="en-US" altLang="zh-CN" sz="3200" b="1" kern="100" dirty="0" smtClean="0">
              <a:latin typeface="+mn-ea"/>
              <a:cs typeface="Times New Roman" panose="02020603050405020304" pitchFamily="18" charset="0"/>
            </a:endParaRPr>
          </a:p>
          <a:p>
            <a:pPr indent="457200">
              <a:lnSpc>
                <a:spcPct val="150000"/>
              </a:lnSpc>
              <a:spcAft>
                <a:spcPts val="0"/>
              </a:spcAft>
            </a:pPr>
            <a:r>
              <a:rPr lang="zh-CN" altLang="en-US" sz="2000" dirty="0"/>
              <a:t>随着团体标准制修订项目的增加、城市轨道交通团体标准体系的建立完成和工作管理的需要，急需建立协会标准化信息工作平台，建立标准数据库，通过信息化手段，提高工作效率和科学管理标准化工作</a:t>
            </a:r>
            <a:r>
              <a:rPr lang="zh-CN" altLang="en-US" sz="2000" dirty="0" smtClean="0"/>
              <a:t>。</a:t>
            </a:r>
            <a:endParaRPr lang="en-US" altLang="zh-CN" sz="2000" dirty="0" smtClean="0"/>
          </a:p>
          <a:p>
            <a:pPr indent="457200">
              <a:lnSpc>
                <a:spcPct val="150000"/>
              </a:lnSpc>
              <a:spcAft>
                <a:spcPts val="0"/>
              </a:spcAft>
            </a:pPr>
            <a:r>
              <a:rPr lang="en-US" altLang="zh-CN" sz="2000" dirty="0" smtClean="0"/>
              <a:t>2019</a:t>
            </a:r>
            <a:r>
              <a:rPr lang="zh-CN" altLang="en-US" sz="2000" dirty="0"/>
              <a:t>年</a:t>
            </a:r>
            <a:r>
              <a:rPr lang="en-US" altLang="zh-CN" sz="2000" dirty="0"/>
              <a:t>6</a:t>
            </a:r>
            <a:r>
              <a:rPr lang="zh-CN" altLang="en-US" sz="2000" dirty="0"/>
              <a:t>月，协会委托上海申通地铁集团开展协会标准制修订管理系统与标准信息</a:t>
            </a:r>
            <a:r>
              <a:rPr lang="zh-CN" altLang="en-US" sz="2000" dirty="0" smtClean="0"/>
              <a:t>平台</a:t>
            </a:r>
            <a:r>
              <a:rPr lang="zh-CN" altLang="en-US" sz="2000" dirty="0"/>
              <a:t>（以下简称系统平台）建设工作，经过</a:t>
            </a:r>
            <a:r>
              <a:rPr lang="zh-CN" altLang="en-US" sz="2000" dirty="0" smtClean="0"/>
              <a:t>一年多的</a:t>
            </a:r>
            <a:r>
              <a:rPr lang="zh-CN" altLang="en-US" sz="2000" dirty="0"/>
              <a:t>建设、试用、</a:t>
            </a:r>
            <a:r>
              <a:rPr lang="zh-CN" altLang="en-US" sz="2000" dirty="0" smtClean="0"/>
              <a:t>修改，系统平台于</a:t>
            </a:r>
            <a:r>
              <a:rPr lang="en-US" altLang="zh-CN" sz="2000" dirty="0" smtClean="0"/>
              <a:t>2020</a:t>
            </a:r>
            <a:r>
              <a:rPr lang="zh-CN" altLang="en-US" sz="2000" dirty="0" smtClean="0"/>
              <a:t>年</a:t>
            </a:r>
            <a:r>
              <a:rPr lang="en-US" altLang="zh-CN" sz="2000" dirty="0" smtClean="0"/>
              <a:t>6</a:t>
            </a:r>
            <a:r>
              <a:rPr lang="zh-CN" altLang="en-US" sz="2000" dirty="0" smtClean="0"/>
              <a:t>月</a:t>
            </a:r>
            <a:r>
              <a:rPr lang="en-US" altLang="zh-CN" sz="2000" dirty="0" smtClean="0"/>
              <a:t>22</a:t>
            </a:r>
            <a:r>
              <a:rPr lang="zh-CN" altLang="en-US" sz="2000" dirty="0" smtClean="0"/>
              <a:t>日上线试运行。经过一个月的试运行，上海申通与万达信息为平台建设、上线工作付出了非常多的努力，谨代表协会向上海申通和万达信息公司致谢。</a:t>
            </a:r>
            <a:endParaRPr lang="en-US" altLang="zh-CN" sz="2000" dirty="0" smtClean="0"/>
          </a:p>
          <a:p>
            <a:pPr indent="457200">
              <a:lnSpc>
                <a:spcPct val="150000"/>
              </a:lnSpc>
              <a:spcAft>
                <a:spcPts val="0"/>
              </a:spcAft>
            </a:pPr>
            <a:r>
              <a:rPr lang="zh-CN" altLang="en-US" sz="2000" dirty="0" smtClean="0"/>
              <a:t>后续版本还会不断的更新，协会依然会全力配合支持上海申通与万达信息的开发建设工作，不断将系统平台做的更好。</a:t>
            </a:r>
            <a:endParaRPr lang="en-US" altLang="zh-CN" sz="2000" dirty="0"/>
          </a:p>
        </p:txBody>
      </p:sp>
    </p:spTree>
    <p:extLst>
      <p:ext uri="{BB962C8B-B14F-4D97-AF65-F5344CB8AC3E}">
        <p14:creationId xmlns:p14="http://schemas.microsoft.com/office/powerpoint/2010/main" val="9569520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5563"/>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a:solidFill>
                  <a:srgbClr val="0070C0"/>
                </a:solidFill>
                <a:latin typeface="微软雅黑" panose="020B0503020204020204" pitchFamily="34" charset="-122"/>
                <a:ea typeface="微软雅黑" panose="020B0503020204020204" pitchFamily="34" charset="-122"/>
              </a:rPr>
              <a:t>立项</a:t>
            </a:r>
            <a:r>
              <a:rPr lang="zh-CN" altLang="en-US" b="1" dirty="0" smtClean="0">
                <a:solidFill>
                  <a:srgbClr val="0070C0"/>
                </a:solidFill>
                <a:latin typeface="微软雅黑" panose="020B0503020204020204" pitchFamily="34" charset="-122"/>
                <a:ea typeface="微软雅黑" panose="020B0503020204020204" pitchFamily="34" charset="-122"/>
              </a:rPr>
              <a:t>阶段</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秘书发起立项</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smtClean="0"/>
              <a:t>SC</a:t>
            </a:r>
            <a:r>
              <a:rPr lang="zh-CN" altLang="en-US" sz="1600" dirty="0" smtClean="0"/>
              <a:t>秘书</a:t>
            </a:r>
            <a:r>
              <a:rPr lang="en-US" altLang="zh-CN" sz="1600" dirty="0" smtClean="0"/>
              <a:t>/</a:t>
            </a:r>
            <a:r>
              <a:rPr lang="zh-CN" altLang="en-US" sz="1600" dirty="0" smtClean="0"/>
              <a:t>分支机构秘书发起立项</a:t>
            </a:r>
            <a:r>
              <a:rPr lang="en-US" altLang="zh-CN" sz="1600" dirty="0" smtClean="0"/>
              <a:t>-</a:t>
            </a:r>
            <a:r>
              <a:rPr lang="zh-CN" altLang="en-US" sz="1600" dirty="0" smtClean="0"/>
              <a:t>申报书管理</a:t>
            </a:r>
            <a:r>
              <a:rPr lang="en-US" altLang="zh-CN" sz="1600" dirty="0" smtClean="0"/>
              <a:t>-</a:t>
            </a:r>
            <a:r>
              <a:rPr lang="zh-CN" altLang="en-US" sz="1600" dirty="0" smtClean="0"/>
              <a:t>提案审批</a:t>
            </a:r>
            <a:r>
              <a:rPr lang="en-US" altLang="zh-CN" sz="1600" dirty="0" smtClean="0"/>
              <a:t>-</a:t>
            </a:r>
            <a:r>
              <a:rPr lang="zh-CN" altLang="en-US" sz="1600" dirty="0" smtClean="0"/>
              <a:t>发起立项</a:t>
            </a:r>
            <a:endParaRPr lang="en-US" altLang="zh-CN" sz="1600" kern="0" dirty="0" smtClean="0">
              <a:solidFill>
                <a:srgbClr val="000000"/>
              </a:solidFill>
            </a:endParaRPr>
          </a:p>
        </p:txBody>
      </p:sp>
      <p:pic>
        <p:nvPicPr>
          <p:cNvPr id="3" name="图片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1287" y="2476471"/>
            <a:ext cx="10800000" cy="3454429"/>
          </a:xfrm>
          <a:prstGeom prst="rect">
            <a:avLst/>
          </a:prstGeom>
        </p:spPr>
      </p:pic>
      <p:pic>
        <p:nvPicPr>
          <p:cNvPr id="6" name="图片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31555" y="2476471"/>
            <a:ext cx="7679464" cy="4295888"/>
          </a:xfrm>
          <a:prstGeom prst="rect">
            <a:avLst/>
          </a:prstGeom>
        </p:spPr>
      </p:pic>
      <p:sp>
        <p:nvSpPr>
          <p:cNvPr id="13"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4"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2.2</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127095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1712"/>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a:solidFill>
                  <a:srgbClr val="0070C0"/>
                </a:solidFill>
                <a:latin typeface="微软雅黑" panose="020B0503020204020204" pitchFamily="34" charset="-122"/>
                <a:ea typeface="微软雅黑" panose="020B0503020204020204" pitchFamily="34" charset="-122"/>
              </a:rPr>
              <a:t>立项</a:t>
            </a:r>
            <a:r>
              <a:rPr lang="zh-CN" altLang="en-US" b="1" dirty="0" smtClean="0">
                <a:solidFill>
                  <a:srgbClr val="0070C0"/>
                </a:solidFill>
                <a:latin typeface="微软雅黑" panose="020B0503020204020204" pitchFamily="34" charset="-122"/>
                <a:ea typeface="微软雅黑" panose="020B0503020204020204" pitchFamily="34" charset="-122"/>
              </a:rPr>
              <a:t>阶段</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专员形式审查</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秘书发起审查</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1600" dirty="0" smtClean="0"/>
              <a:t>形式审查包括文件是否齐全、是否按照要求盖章等</a:t>
            </a:r>
            <a:endParaRPr lang="en-US" altLang="zh-CN" sz="1600" kern="0" dirty="0" smtClean="0">
              <a:solidFill>
                <a:srgbClr val="000000"/>
              </a:solidFill>
            </a:endParaRPr>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57000" y="2133870"/>
            <a:ext cx="8100642" cy="4365168"/>
          </a:xfrm>
          <a:prstGeom prst="rect">
            <a:avLst/>
          </a:prstGeom>
        </p:spPr>
      </p:pic>
      <p:pic>
        <p:nvPicPr>
          <p:cNvPr id="7" name="图片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1478" y="2576270"/>
            <a:ext cx="7436232" cy="3784795"/>
          </a:xfrm>
          <a:prstGeom prst="rect">
            <a:avLst/>
          </a:prstGeom>
        </p:spPr>
      </p:pic>
      <p:sp>
        <p:nvSpPr>
          <p:cNvPr id="14"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5"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2.2</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pic>
        <p:nvPicPr>
          <p:cNvPr id="18" name="图片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4149" y="2108442"/>
            <a:ext cx="7950893" cy="4416024"/>
          </a:xfrm>
          <a:prstGeom prst="rect">
            <a:avLst/>
          </a:prstGeom>
        </p:spPr>
      </p:pic>
      <p:pic>
        <p:nvPicPr>
          <p:cNvPr id="20" name="图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9563" y="2101088"/>
            <a:ext cx="5181866" cy="4349974"/>
          </a:xfrm>
          <a:prstGeom prst="rect">
            <a:avLst/>
          </a:prstGeom>
        </p:spPr>
      </p:pic>
      <p:pic>
        <p:nvPicPr>
          <p:cNvPr id="21" name="图片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097262" y="2101088"/>
            <a:ext cx="5340624" cy="4603987"/>
          </a:xfrm>
          <a:prstGeom prst="rect">
            <a:avLst/>
          </a:prstGeom>
        </p:spPr>
      </p:pic>
      <p:sp>
        <p:nvSpPr>
          <p:cNvPr id="22" name="文本框 21"/>
          <p:cNvSpPr txBox="1"/>
          <p:nvPr/>
        </p:nvSpPr>
        <p:spPr>
          <a:xfrm>
            <a:off x="3496653" y="2933554"/>
            <a:ext cx="2121031" cy="646331"/>
          </a:xfrm>
          <a:prstGeom prst="rect">
            <a:avLst/>
          </a:prstGeom>
          <a:noFill/>
        </p:spPr>
        <p:txBody>
          <a:bodyPr wrap="square" rtlCol="0">
            <a:spAutoFit/>
          </a:bodyPr>
          <a:lstStyle/>
          <a:p>
            <a:r>
              <a:rPr lang="zh-CN" altLang="en-US" dirty="0" smtClean="0">
                <a:solidFill>
                  <a:srgbClr val="FF0000"/>
                </a:solidFill>
              </a:rPr>
              <a:t>这里对应的是提案评估会议</a:t>
            </a:r>
            <a:endParaRPr lang="zh-CN" altLang="en-US" dirty="0">
              <a:solidFill>
                <a:srgbClr val="FF0000"/>
              </a:solidFill>
            </a:endParaRPr>
          </a:p>
        </p:txBody>
      </p:sp>
      <p:sp>
        <p:nvSpPr>
          <p:cNvPr id="23" name="文本框 22"/>
          <p:cNvSpPr txBox="1"/>
          <p:nvPr/>
        </p:nvSpPr>
        <p:spPr>
          <a:xfrm>
            <a:off x="8345364" y="3245416"/>
            <a:ext cx="2714919" cy="369332"/>
          </a:xfrm>
          <a:prstGeom prst="rect">
            <a:avLst/>
          </a:prstGeom>
          <a:noFill/>
        </p:spPr>
        <p:txBody>
          <a:bodyPr wrap="square" rtlCol="0">
            <a:spAutoFit/>
          </a:bodyPr>
          <a:lstStyle/>
          <a:p>
            <a:r>
              <a:rPr lang="zh-CN" altLang="en-US" dirty="0" smtClean="0">
                <a:solidFill>
                  <a:srgbClr val="FF0000"/>
                </a:solidFill>
              </a:rPr>
              <a:t>这里对应的是提案函审</a:t>
            </a:r>
            <a:endParaRPr lang="zh-CN" altLang="en-US" dirty="0">
              <a:solidFill>
                <a:srgbClr val="FF0000"/>
              </a:solidFill>
            </a:endParaRPr>
          </a:p>
        </p:txBody>
      </p:sp>
      <p:pic>
        <p:nvPicPr>
          <p:cNvPr id="24" name="图片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80288" y="2234586"/>
            <a:ext cx="10158613" cy="4560793"/>
          </a:xfrm>
          <a:prstGeom prst="rect">
            <a:avLst/>
          </a:prstGeom>
        </p:spPr>
      </p:pic>
    </p:spTree>
    <p:extLst>
      <p:ext uri="{BB962C8B-B14F-4D97-AF65-F5344CB8AC3E}">
        <p14:creationId xmlns:p14="http://schemas.microsoft.com/office/powerpoint/2010/main" val="2849043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22" presetClass="entr" presetSubtype="8"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21"/>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7642"/>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a:solidFill>
                  <a:srgbClr val="0070C0"/>
                </a:solidFill>
                <a:latin typeface="微软雅黑" panose="020B0503020204020204" pitchFamily="34" charset="-122"/>
                <a:ea typeface="微软雅黑" panose="020B0503020204020204" pitchFamily="34" charset="-122"/>
              </a:rPr>
              <a:t>立项</a:t>
            </a:r>
            <a:r>
              <a:rPr lang="zh-CN" altLang="en-US" b="1" dirty="0" smtClean="0">
                <a:solidFill>
                  <a:srgbClr val="0070C0"/>
                </a:solidFill>
                <a:latin typeface="微软雅黑" panose="020B0503020204020204" pitchFamily="34" charset="-122"/>
                <a:ea typeface="微软雅黑" panose="020B0503020204020204" pitchFamily="34" charset="-122"/>
              </a:rPr>
              <a:t>阶段</a:t>
            </a:r>
            <a:r>
              <a:rPr lang="en-US" altLang="zh-CN" b="1" dirty="0" smtClean="0">
                <a:solidFill>
                  <a:srgbClr val="0070C0"/>
                </a:solidFill>
                <a:latin typeface="微软雅黑" panose="020B0503020204020204" pitchFamily="34" charset="-122"/>
                <a:ea typeface="微软雅黑" panose="020B0503020204020204" pitchFamily="34" charset="-122"/>
              </a:rPr>
              <a:t>-</a:t>
            </a:r>
            <a:r>
              <a:rPr lang="zh-CN" altLang="en-US" b="1" dirty="0" smtClean="0">
                <a:solidFill>
                  <a:srgbClr val="0070C0"/>
                </a:solidFill>
                <a:latin typeface="微软雅黑" panose="020B0503020204020204" pitchFamily="34" charset="-122"/>
                <a:ea typeface="微软雅黑" panose="020B0503020204020204" pitchFamily="34" charset="-122"/>
              </a:rPr>
              <a:t>委员审查（此处演示委员函审）</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1600" dirty="0"/>
              <a:t>标委</a:t>
            </a:r>
            <a:r>
              <a:rPr lang="zh-CN" altLang="en-US" sz="1600" dirty="0" smtClean="0"/>
              <a:t>会委员进行函审</a:t>
            </a:r>
            <a:endParaRPr lang="en-US" altLang="zh-CN" sz="1600"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09400" y="2324071"/>
            <a:ext cx="10800000" cy="2075625"/>
          </a:xfrm>
          <a:prstGeom prst="rect">
            <a:avLst/>
          </a:prstGeom>
        </p:spPr>
      </p:pic>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9400" y="2324071"/>
            <a:ext cx="10800000" cy="2261250"/>
          </a:xfrm>
          <a:prstGeom prst="rect">
            <a:avLst/>
          </a:prstGeom>
        </p:spPr>
      </p:pic>
      <p:pic>
        <p:nvPicPr>
          <p:cNvPr id="5" name="图片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0364" y="2360994"/>
            <a:ext cx="7791282" cy="4258773"/>
          </a:xfrm>
          <a:prstGeom prst="rect">
            <a:avLst/>
          </a:prstGeom>
        </p:spPr>
      </p:pic>
      <p:sp>
        <p:nvSpPr>
          <p:cNvPr id="7" name="文本框 6"/>
          <p:cNvSpPr txBox="1"/>
          <p:nvPr/>
        </p:nvSpPr>
        <p:spPr>
          <a:xfrm>
            <a:off x="2250364" y="4308053"/>
            <a:ext cx="1840869" cy="646331"/>
          </a:xfrm>
          <a:prstGeom prst="rect">
            <a:avLst/>
          </a:prstGeom>
          <a:noFill/>
        </p:spPr>
        <p:txBody>
          <a:bodyPr wrap="square" rtlCol="0">
            <a:spAutoFit/>
          </a:bodyPr>
          <a:lstStyle/>
          <a:p>
            <a:r>
              <a:rPr lang="zh-CN" altLang="en-US" dirty="0" smtClean="0"/>
              <a:t>委员将资料下载后，进行审查</a:t>
            </a:r>
            <a:endParaRPr lang="zh-CN" altLang="en-US" dirty="0"/>
          </a:p>
        </p:txBody>
      </p:sp>
      <p:sp>
        <p:nvSpPr>
          <p:cNvPr id="8" name="矩形 7"/>
          <p:cNvSpPr/>
          <p:nvPr/>
        </p:nvSpPr>
        <p:spPr>
          <a:xfrm>
            <a:off x="4025245" y="4034672"/>
            <a:ext cx="3667027" cy="110293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p:cNvGrpSpPr/>
          <p:nvPr/>
        </p:nvGrpSpPr>
        <p:grpSpPr>
          <a:xfrm>
            <a:off x="3267392" y="2057068"/>
            <a:ext cx="5757226" cy="4866623"/>
            <a:chOff x="2863410" y="2360994"/>
            <a:chExt cx="5757226" cy="4866623"/>
          </a:xfrm>
        </p:grpSpPr>
        <p:pic>
          <p:nvPicPr>
            <p:cNvPr id="19" name="图片 1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863410" y="2360994"/>
              <a:ext cx="5757226" cy="3192945"/>
            </a:xfrm>
            <a:prstGeom prst="rect">
              <a:avLst/>
            </a:prstGeom>
          </p:spPr>
        </p:pic>
        <p:pic>
          <p:nvPicPr>
            <p:cNvPr id="20" name="图片 1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63411" y="4896250"/>
              <a:ext cx="5520194" cy="2331367"/>
            </a:xfrm>
            <a:prstGeom prst="rect">
              <a:avLst/>
            </a:prstGeom>
          </p:spPr>
        </p:pic>
      </p:grpSp>
      <p:pic>
        <p:nvPicPr>
          <p:cNvPr id="24" name="图片 2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9160" y="2820461"/>
            <a:ext cx="5613689" cy="3232316"/>
          </a:xfrm>
          <a:prstGeom prst="rect">
            <a:avLst/>
          </a:prstGeom>
        </p:spPr>
      </p:pic>
      <p:pic>
        <p:nvPicPr>
          <p:cNvPr id="25" name="图片 2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250364" y="2200376"/>
            <a:ext cx="8070802" cy="4580007"/>
          </a:xfrm>
          <a:prstGeom prst="rect">
            <a:avLst/>
          </a:prstGeom>
        </p:spPr>
      </p:pic>
      <p:sp>
        <p:nvSpPr>
          <p:cNvPr id="26" name="矩形 25"/>
          <p:cNvSpPr/>
          <p:nvPr/>
        </p:nvSpPr>
        <p:spPr>
          <a:xfrm>
            <a:off x="8508733" y="4119613"/>
            <a:ext cx="1453414" cy="9240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22"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2.2</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252311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4" presetClass="exit" presetSubtype="10" fill="hold" nodeType="withEffect">
                                  <p:stCondLst>
                                    <p:cond delay="0"/>
                                  </p:stCondLst>
                                  <p:childTnLst>
                                    <p:animEffect transition="out" filter="randombar(horizontal)">
                                      <p:cBhvr>
                                        <p:cTn id="14" dur="250"/>
                                        <p:tgtEl>
                                          <p:spTgt spid="4"/>
                                        </p:tgtEl>
                                      </p:cBhvr>
                                    </p:animEffect>
                                    <p:set>
                                      <p:cBhvr>
                                        <p:cTn id="15" dur="1" fill="hold">
                                          <p:stCondLst>
                                            <p:cond delay="249"/>
                                          </p:stCondLst>
                                        </p:cTn>
                                        <p:tgtEl>
                                          <p:spTgt spid="4"/>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heel(1)">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5"/>
                                        </p:tgtEl>
                                        <p:attrNameLst>
                                          <p:attrName>style.visibility</p:attrName>
                                        </p:attrNameLst>
                                      </p:cBhvr>
                                      <p:to>
                                        <p:strVal val="hidden"/>
                                      </p:to>
                                    </p:set>
                                  </p:childTnLst>
                                </p:cTn>
                              </p:par>
                              <p:par>
                                <p:cTn id="30" presetID="1" presetClass="exit" presetSubtype="0" fill="hold" grpId="1"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8"/>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childTnLst>
                                </p:cTn>
                              </p:par>
                              <p:par>
                                <p:cTn id="38" presetID="1" presetClass="exit" presetSubtype="0" fill="hold" nodeType="withEffect">
                                  <p:stCondLst>
                                    <p:cond delay="0"/>
                                  </p:stCondLst>
                                  <p:childTnLst>
                                    <p:set>
                                      <p:cBhvr>
                                        <p:cTn id="39" dur="1" fill="hold">
                                          <p:stCondLst>
                                            <p:cond delay="0"/>
                                          </p:stCondLst>
                                        </p:cTn>
                                        <p:tgtEl>
                                          <p:spTgt spid="2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par>
                                <p:cTn id="44" presetID="1" presetClass="exit" presetSubtype="0" fill="hold" nodeType="withEffect">
                                  <p:stCondLst>
                                    <p:cond delay="0"/>
                                  </p:stCondLst>
                                  <p:childTnLst>
                                    <p:set>
                                      <p:cBhvr>
                                        <p:cTn id="45" dur="1" fill="hold">
                                          <p:stCondLst>
                                            <p:cond delay="0"/>
                                          </p:stCondLst>
                                        </p:cTn>
                                        <p:tgtEl>
                                          <p:spTgt spid="24"/>
                                        </p:tgtEl>
                                        <p:attrNameLst>
                                          <p:attrName>style.visibility</p:attrName>
                                        </p:attrNameLst>
                                      </p:cBhvr>
                                      <p:to>
                                        <p:strVal val="hidden"/>
                                      </p:to>
                                    </p:set>
                                  </p:childTnLst>
                                </p:cTn>
                              </p:par>
                              <p:par>
                                <p:cTn id="46" presetID="21" presetClass="entr" presetSubtype="1" fill="hold" grpId="0" nodeType="withEffect">
                                  <p:stCondLst>
                                    <p:cond delay="250"/>
                                  </p:stCondLst>
                                  <p:childTnLst>
                                    <p:set>
                                      <p:cBhvr>
                                        <p:cTn id="47" dur="1" fill="hold">
                                          <p:stCondLst>
                                            <p:cond delay="0"/>
                                          </p:stCondLst>
                                        </p:cTn>
                                        <p:tgtEl>
                                          <p:spTgt spid="26"/>
                                        </p:tgtEl>
                                        <p:attrNameLst>
                                          <p:attrName>style.visibility</p:attrName>
                                        </p:attrNameLst>
                                      </p:cBhvr>
                                      <p:to>
                                        <p:strVal val="visible"/>
                                      </p:to>
                                    </p:set>
                                    <p:animEffect transition="in" filter="wheel(1)">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animBg="1"/>
      <p:bldP spid="8" grpId="1" animBg="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5563"/>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a:solidFill>
                  <a:srgbClr val="0070C0"/>
                </a:solidFill>
                <a:latin typeface="微软雅黑" panose="020B0503020204020204" pitchFamily="34" charset="-122"/>
                <a:ea typeface="微软雅黑" panose="020B0503020204020204" pitchFamily="34" charset="-122"/>
              </a:rPr>
              <a:t>立项</a:t>
            </a:r>
            <a:r>
              <a:rPr lang="zh-CN" altLang="en-US" b="1" dirty="0" smtClean="0">
                <a:solidFill>
                  <a:srgbClr val="0070C0"/>
                </a:solidFill>
                <a:latin typeface="微软雅黑" panose="020B0503020204020204" pitchFamily="34" charset="-122"/>
                <a:ea typeface="微软雅黑" panose="020B0503020204020204" pitchFamily="34" charset="-122"/>
              </a:rPr>
              <a:t>阶段</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专员汇总意见</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秘书形成报告</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smtClean="0"/>
              <a:t>TC</a:t>
            </a:r>
            <a:r>
              <a:rPr lang="zh-CN" altLang="en-US" sz="1600" dirty="0" smtClean="0"/>
              <a:t>标准化专员汇总意见、秘书形成报告</a:t>
            </a:r>
            <a:endParaRPr lang="en-US" altLang="zh-CN" sz="1600" kern="0" dirty="0" smtClean="0">
              <a:solidFill>
                <a:srgbClr val="000000"/>
              </a:solidFill>
            </a:endParaRPr>
          </a:p>
        </p:txBody>
      </p:sp>
      <p:pic>
        <p:nvPicPr>
          <p:cNvPr id="13" name="图片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8087" y="2106571"/>
            <a:ext cx="8011545" cy="4484384"/>
          </a:xfrm>
          <a:prstGeom prst="rect">
            <a:avLst/>
          </a:prstGeom>
        </p:spPr>
      </p:pic>
      <p:pic>
        <p:nvPicPr>
          <p:cNvPr id="14" name="图片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1893" y="2239010"/>
            <a:ext cx="7043932" cy="4219506"/>
          </a:xfrm>
          <a:prstGeom prst="rect">
            <a:avLst/>
          </a:prstGeom>
        </p:spPr>
      </p:pic>
      <p:sp>
        <p:nvSpPr>
          <p:cNvPr id="15"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6"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2.2</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pic>
        <p:nvPicPr>
          <p:cNvPr id="19" name="图片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06432" y="2095894"/>
            <a:ext cx="9879145" cy="4435324"/>
          </a:xfrm>
          <a:prstGeom prst="rect">
            <a:avLst/>
          </a:prstGeom>
        </p:spPr>
      </p:pic>
      <p:pic>
        <p:nvPicPr>
          <p:cNvPr id="20" name="图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86802" y="2200295"/>
            <a:ext cx="5137414" cy="4330923"/>
          </a:xfrm>
          <a:prstGeom prst="rect">
            <a:avLst/>
          </a:prstGeom>
        </p:spPr>
      </p:pic>
      <p:pic>
        <p:nvPicPr>
          <p:cNvPr id="21" name="图片 20"/>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02157" y="2200295"/>
            <a:ext cx="5005507" cy="4493860"/>
          </a:xfrm>
          <a:prstGeom prst="rect">
            <a:avLst/>
          </a:prstGeom>
        </p:spPr>
      </p:pic>
      <p:pic>
        <p:nvPicPr>
          <p:cNvPr id="22" name="图片 2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760490" y="2216224"/>
            <a:ext cx="5349402" cy="4462001"/>
          </a:xfrm>
          <a:prstGeom prst="rect">
            <a:avLst/>
          </a:prstGeom>
        </p:spPr>
      </p:pic>
    </p:spTree>
    <p:extLst>
      <p:ext uri="{BB962C8B-B14F-4D97-AF65-F5344CB8AC3E}">
        <p14:creationId xmlns:p14="http://schemas.microsoft.com/office/powerpoint/2010/main" val="429195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29524"/>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a:solidFill>
                  <a:srgbClr val="0070C0"/>
                </a:solidFill>
                <a:latin typeface="微软雅黑" panose="020B0503020204020204" pitchFamily="34" charset="-122"/>
                <a:ea typeface="微软雅黑" panose="020B0503020204020204" pitchFamily="34" charset="-122"/>
              </a:rPr>
              <a:t>立项</a:t>
            </a:r>
            <a:r>
              <a:rPr lang="zh-CN" altLang="en-US" b="1" dirty="0" smtClean="0">
                <a:solidFill>
                  <a:srgbClr val="0070C0"/>
                </a:solidFill>
                <a:latin typeface="微软雅黑" panose="020B0503020204020204" pitchFamily="34" charset="-122"/>
                <a:ea typeface="微软雅黑" panose="020B0503020204020204" pitchFamily="34" charset="-122"/>
              </a:rPr>
              <a:t>阶段</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秘书落实意见处理情况</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秘书审查</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smtClean="0"/>
              <a:t>SC</a:t>
            </a:r>
            <a:r>
              <a:rPr lang="zh-CN" altLang="en-US" sz="1600" dirty="0" smtClean="0"/>
              <a:t>标准化专员上传意见处理情况、</a:t>
            </a:r>
            <a:r>
              <a:rPr lang="en-US" altLang="zh-CN" sz="1600" dirty="0" smtClean="0"/>
              <a:t>SC</a:t>
            </a:r>
            <a:r>
              <a:rPr lang="zh-CN" altLang="en-US" sz="1600" dirty="0" smtClean="0"/>
              <a:t>秘书审查意见落实情况</a:t>
            </a:r>
            <a:endParaRPr lang="en-US" altLang="zh-CN" sz="1600" kern="0" dirty="0" smtClean="0">
              <a:solidFill>
                <a:srgbClr val="000000"/>
              </a:solidFill>
            </a:endParaRPr>
          </a:p>
        </p:txBody>
      </p:sp>
      <p:pic>
        <p:nvPicPr>
          <p:cNvPr id="13" name="图片 1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10930" y="2183279"/>
            <a:ext cx="9870150" cy="4431286"/>
          </a:xfrm>
          <a:prstGeom prst="rect">
            <a:avLst/>
          </a:prstGeom>
        </p:spPr>
      </p:pic>
      <p:pic>
        <p:nvPicPr>
          <p:cNvPr id="14" name="图片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29060" y="2189222"/>
            <a:ext cx="7741784" cy="4425343"/>
          </a:xfrm>
          <a:prstGeom prst="rect">
            <a:avLst/>
          </a:prstGeom>
        </p:spPr>
      </p:pic>
      <p:pic>
        <p:nvPicPr>
          <p:cNvPr id="17" name="图片 1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12165" y="2232102"/>
            <a:ext cx="7375574" cy="4382463"/>
          </a:xfrm>
          <a:prstGeom prst="rect">
            <a:avLst/>
          </a:prstGeom>
        </p:spPr>
      </p:pic>
      <p:sp>
        <p:nvSpPr>
          <p:cNvPr id="15"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6"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2.2</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pic>
        <p:nvPicPr>
          <p:cNvPr id="20" name="图片 1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798407" y="2235781"/>
            <a:ext cx="6695196" cy="4326281"/>
          </a:xfrm>
          <a:prstGeom prst="rect">
            <a:avLst/>
          </a:prstGeom>
        </p:spPr>
      </p:pic>
    </p:spTree>
    <p:extLst>
      <p:ext uri="{BB962C8B-B14F-4D97-AF65-F5344CB8AC3E}">
        <p14:creationId xmlns:p14="http://schemas.microsoft.com/office/powerpoint/2010/main" val="1407412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35563"/>
            <a:ext cx="9811313" cy="871008"/>
          </a:xfrm>
          <a:prstGeom prst="rect">
            <a:avLst/>
          </a:prstGeom>
        </p:spPr>
        <p:txBody>
          <a:bodyPr wrap="square">
            <a:spAutoFit/>
          </a:bodyPr>
          <a:lstStyle/>
          <a:p>
            <a:pPr fontAlgn="auto">
              <a:lnSpc>
                <a:spcPct val="120000"/>
              </a:lnSpc>
              <a:spcBef>
                <a:spcPts val="0"/>
              </a:spcBef>
              <a:spcAft>
                <a:spcPts val="600"/>
              </a:spcAft>
              <a:defRPr/>
            </a:pPr>
            <a:r>
              <a:rPr lang="zh-CN" altLang="en-US" b="1" dirty="0">
                <a:solidFill>
                  <a:srgbClr val="0070C0"/>
                </a:solidFill>
                <a:latin typeface="微软雅黑" panose="020B0503020204020204" pitchFamily="34" charset="-122"/>
                <a:ea typeface="微软雅黑" panose="020B0503020204020204" pitchFamily="34" charset="-122"/>
              </a:rPr>
              <a:t>立项</a:t>
            </a:r>
            <a:r>
              <a:rPr lang="zh-CN" altLang="en-US" b="1" dirty="0" smtClean="0">
                <a:solidFill>
                  <a:srgbClr val="0070C0"/>
                </a:solidFill>
                <a:latin typeface="微软雅黑" panose="020B0503020204020204" pitchFamily="34" charset="-122"/>
                <a:ea typeface="微软雅黑" panose="020B0503020204020204" pitchFamily="34" charset="-122"/>
              </a:rPr>
              <a:t>阶段</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秘书处流程</a:t>
            </a:r>
            <a:endParaRPr lang="en-US" altLang="zh-CN" sz="16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1600" dirty="0" smtClean="0"/>
              <a:t>TC</a:t>
            </a:r>
            <a:r>
              <a:rPr lang="zh-CN" altLang="en-US" sz="1600" dirty="0" smtClean="0"/>
              <a:t>标准化专员形式审查处理情况、</a:t>
            </a:r>
            <a:r>
              <a:rPr lang="en-US" altLang="zh-CN" sz="1600" dirty="0" smtClean="0"/>
              <a:t>TC</a:t>
            </a:r>
            <a:r>
              <a:rPr lang="zh-CN" altLang="en-US" sz="1600" dirty="0" smtClean="0"/>
              <a:t>秘书上传立项建议、标准部专员上传计划通知</a:t>
            </a:r>
            <a:endParaRPr lang="en-US" altLang="zh-CN" sz="1600" kern="0" dirty="0" smtClean="0">
              <a:solidFill>
                <a:srgbClr val="000000"/>
              </a:solidFill>
            </a:endParaRPr>
          </a:p>
        </p:txBody>
      </p:sp>
      <p:pic>
        <p:nvPicPr>
          <p:cNvPr id="7" name="图片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01136" y="2329469"/>
            <a:ext cx="8535082" cy="4410446"/>
          </a:xfrm>
          <a:prstGeom prst="rect">
            <a:avLst/>
          </a:prstGeom>
        </p:spPr>
      </p:pic>
      <p:pic>
        <p:nvPicPr>
          <p:cNvPr id="8" name="图片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94681" y="2186353"/>
            <a:ext cx="6684812" cy="4412956"/>
          </a:xfrm>
          <a:prstGeom prst="rect">
            <a:avLst/>
          </a:prstGeom>
        </p:spPr>
      </p:pic>
      <p:pic>
        <p:nvPicPr>
          <p:cNvPr id="14" name="图片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5853" y="2273341"/>
            <a:ext cx="7243640" cy="4238980"/>
          </a:xfrm>
          <a:prstGeom prst="rect">
            <a:avLst/>
          </a:prstGeom>
        </p:spPr>
      </p:pic>
      <p:pic>
        <p:nvPicPr>
          <p:cNvPr id="15" name="图片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37956" y="2329469"/>
            <a:ext cx="6042337" cy="4528531"/>
          </a:xfrm>
          <a:prstGeom prst="rect">
            <a:avLst/>
          </a:prstGeom>
        </p:spPr>
      </p:pic>
      <p:pic>
        <p:nvPicPr>
          <p:cNvPr id="16" name="图片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54076" y="2360207"/>
            <a:ext cx="7025417" cy="4309405"/>
          </a:xfrm>
          <a:prstGeom prst="rect">
            <a:avLst/>
          </a:prstGeom>
        </p:spPr>
      </p:pic>
      <p:sp>
        <p:nvSpPr>
          <p:cNvPr id="18"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9"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2.2</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315647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xit" presetSubtype="0" fill="hold" nodeType="withEffect">
                                  <p:stCondLst>
                                    <p:cond delay="0"/>
                                  </p:stCondLst>
                                  <p:childTnLst>
                                    <p:set>
                                      <p:cBhvr>
                                        <p:cTn id="24" dur="1" fill="hold">
                                          <p:stCondLst>
                                            <p:cond delay="0"/>
                                          </p:stCondLst>
                                        </p:cTn>
                                        <p:tgtEl>
                                          <p:spTgt spid="1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368697" y="1443439"/>
            <a:ext cx="9811313" cy="5672322"/>
          </a:xfrm>
          <a:prstGeom prst="rect">
            <a:avLst/>
          </a:prstGeom>
        </p:spPr>
        <p:txBody>
          <a:bodyPr wrap="square">
            <a:spAutoFit/>
          </a:bodyPr>
          <a:lstStyle/>
          <a:p>
            <a:pPr fontAlgn="auto">
              <a:lnSpc>
                <a:spcPct val="120000"/>
              </a:lnSpc>
              <a:spcBef>
                <a:spcPts val="0"/>
              </a:spcBef>
              <a:spcAft>
                <a:spcPts val="600"/>
              </a:spcAft>
              <a:defRPr/>
            </a:pPr>
            <a:r>
              <a:rPr lang="en-US" altLang="zh-CN" sz="2800" b="1" dirty="0" smtClean="0">
                <a:solidFill>
                  <a:srgbClr val="0070C0"/>
                </a:solidFill>
                <a:latin typeface="微软雅黑" panose="020B0503020204020204" pitchFamily="34" charset="-122"/>
                <a:ea typeface="微软雅黑" panose="020B0503020204020204" pitchFamily="34" charset="-122"/>
              </a:rPr>
              <a:t>2.2</a:t>
            </a:r>
            <a:r>
              <a:rPr lang="en-US" altLang="zh-CN" sz="2000" b="1" dirty="0" smtClean="0">
                <a:solidFill>
                  <a:srgbClr val="0070C0"/>
                </a:solidFill>
                <a:latin typeface="微软雅黑" panose="020B0503020204020204" pitchFamily="34" charset="-122"/>
                <a:ea typeface="微软雅黑" panose="020B0503020204020204" pitchFamily="34" charset="-122"/>
              </a:rPr>
              <a:t>  </a:t>
            </a:r>
            <a:r>
              <a:rPr lang="zh-CN" altLang="en-US" sz="2000" b="1" dirty="0" smtClean="0">
                <a:solidFill>
                  <a:srgbClr val="0070C0"/>
                </a:solidFill>
                <a:latin typeface="微软雅黑" panose="020B0503020204020204" pitchFamily="34" charset="-122"/>
                <a:ea typeface="微软雅黑" panose="020B0503020204020204" pitchFamily="34" charset="-122"/>
              </a:rPr>
              <a:t>立项阶段流程小结</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dirty="0" smtClean="0"/>
              <a:t>SC</a:t>
            </a:r>
            <a:r>
              <a:rPr lang="zh-CN" altLang="en-US" dirty="0" smtClean="0"/>
              <a:t>秘书发起立项</a:t>
            </a:r>
            <a:endParaRPr lang="en-US" altLang="zh-CN" dirty="0" smtClean="0"/>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TC</a:t>
            </a:r>
            <a:r>
              <a:rPr lang="zh-CN" altLang="en-US" kern="0" dirty="0" smtClean="0">
                <a:solidFill>
                  <a:srgbClr val="000000"/>
                </a:solidFill>
              </a:rPr>
              <a:t>专员形式审查</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TC</a:t>
            </a:r>
            <a:r>
              <a:rPr lang="zh-CN" altLang="en-US" kern="0" dirty="0" smtClean="0">
                <a:solidFill>
                  <a:srgbClr val="000000"/>
                </a:solidFill>
              </a:rPr>
              <a:t>秘书发起函审、会审</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TC</a:t>
            </a:r>
            <a:r>
              <a:rPr lang="zh-CN" altLang="en-US" kern="0" dirty="0" smtClean="0">
                <a:solidFill>
                  <a:srgbClr val="000000"/>
                </a:solidFill>
              </a:rPr>
              <a:t>委员进行提案评估</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TC</a:t>
            </a:r>
            <a:r>
              <a:rPr lang="zh-CN" altLang="en-US" kern="0" dirty="0" smtClean="0">
                <a:solidFill>
                  <a:srgbClr val="000000"/>
                </a:solidFill>
              </a:rPr>
              <a:t>专员汇总意见</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TC</a:t>
            </a:r>
            <a:r>
              <a:rPr lang="zh-CN" altLang="en-US" kern="0" dirty="0" smtClean="0">
                <a:solidFill>
                  <a:srgbClr val="000000"/>
                </a:solidFill>
              </a:rPr>
              <a:t>秘书形成提案评估报告</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SC</a:t>
            </a:r>
            <a:r>
              <a:rPr lang="zh-CN" altLang="en-US" kern="0" dirty="0" smtClean="0">
                <a:solidFill>
                  <a:srgbClr val="000000"/>
                </a:solidFill>
              </a:rPr>
              <a:t>专员处理提案评估意见，上传处理情况</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SC</a:t>
            </a:r>
            <a:r>
              <a:rPr lang="zh-CN" altLang="en-US" kern="0" dirty="0" smtClean="0">
                <a:solidFill>
                  <a:srgbClr val="000000"/>
                </a:solidFill>
              </a:rPr>
              <a:t>秘书对处理情况进行审查</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TC</a:t>
            </a:r>
            <a:r>
              <a:rPr lang="zh-CN" altLang="en-US" kern="0" dirty="0" smtClean="0">
                <a:solidFill>
                  <a:srgbClr val="000000"/>
                </a:solidFill>
              </a:rPr>
              <a:t>专员形式审查、</a:t>
            </a:r>
            <a:r>
              <a:rPr lang="en-US" altLang="zh-CN" kern="0" dirty="0" smtClean="0">
                <a:solidFill>
                  <a:srgbClr val="000000"/>
                </a:solidFill>
              </a:rPr>
              <a:t>TC</a:t>
            </a:r>
            <a:r>
              <a:rPr lang="zh-CN" altLang="en-US" kern="0" dirty="0" smtClean="0">
                <a:solidFill>
                  <a:srgbClr val="000000"/>
                </a:solidFill>
              </a:rPr>
              <a:t>秘书上传立项建议</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kern="0" dirty="0" smtClean="0">
                <a:solidFill>
                  <a:srgbClr val="000000"/>
                </a:solidFill>
              </a:rPr>
              <a:t>标准部专员上传协会办公会批准的计划通知及附件</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kern="0" dirty="0" smtClean="0">
                <a:solidFill>
                  <a:srgbClr val="000000"/>
                </a:solidFill>
              </a:rPr>
              <a:t>立项阶段完成</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endParaRPr lang="en-US" altLang="zh-CN" kern="0" dirty="0" smtClean="0">
              <a:solidFill>
                <a:srgbClr val="000000"/>
              </a:solidFill>
            </a:endParaRPr>
          </a:p>
        </p:txBody>
      </p:sp>
      <p:pic>
        <p:nvPicPr>
          <p:cNvPr id="20" name="图片 1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9309" y="2154342"/>
            <a:ext cx="11993392" cy="4084135"/>
          </a:xfrm>
          <a:prstGeom prst="rect">
            <a:avLst/>
          </a:prstGeom>
        </p:spPr>
      </p:pic>
      <p:sp>
        <p:nvSpPr>
          <p:cNvPr id="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1393698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644939" y="1714809"/>
            <a:ext cx="5146261" cy="4158061"/>
          </a:xfrm>
          <a:prstGeom prst="rect">
            <a:avLst/>
          </a:prstGeom>
        </p:spPr>
        <p:txBody>
          <a:bodyPr wrap="square">
            <a:spAutoFit/>
          </a:bodyPr>
          <a:lstStyle/>
          <a:p>
            <a:pPr fontAlgn="auto">
              <a:lnSpc>
                <a:spcPct val="120000"/>
              </a:lnSpc>
              <a:spcBef>
                <a:spcPts val="0"/>
              </a:spcBef>
              <a:spcAft>
                <a:spcPts val="600"/>
              </a:spcAft>
              <a:defRPr/>
            </a:pPr>
            <a:r>
              <a:rPr lang="en-US" altLang="zh-CN" sz="3600" b="1" dirty="0" smtClean="0">
                <a:solidFill>
                  <a:srgbClr val="0070C0"/>
                </a:solidFill>
                <a:latin typeface="微软雅黑" panose="020B0503020204020204" pitchFamily="34" charset="-122"/>
                <a:ea typeface="微软雅黑" panose="020B0503020204020204" pitchFamily="34" charset="-122"/>
              </a:rPr>
              <a:t>2.3</a:t>
            </a:r>
            <a:r>
              <a:rPr lang="en-US" altLang="zh-CN" sz="2800" b="1" dirty="0" smtClean="0">
                <a:solidFill>
                  <a:srgbClr val="0070C0"/>
                </a:solidFill>
                <a:latin typeface="微软雅黑" panose="020B0503020204020204" pitchFamily="34" charset="-122"/>
                <a:ea typeface="微软雅黑" panose="020B0503020204020204" pitchFamily="34" charset="-122"/>
              </a:rPr>
              <a:t>  </a:t>
            </a:r>
            <a:r>
              <a:rPr lang="zh-CN" altLang="en-US" sz="2800" b="1" dirty="0" smtClean="0">
                <a:solidFill>
                  <a:srgbClr val="0070C0"/>
                </a:solidFill>
                <a:latin typeface="微软雅黑" panose="020B0503020204020204" pitchFamily="34" charset="-122"/>
                <a:ea typeface="微软雅黑" panose="020B0503020204020204" pitchFamily="34" charset="-122"/>
              </a:rPr>
              <a:t>起草阶段流程概述</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dirty="0" smtClean="0"/>
              <a:t>标准部创建</a:t>
            </a:r>
            <a:r>
              <a:rPr lang="en-US" altLang="zh-CN" sz="2400" dirty="0" smtClean="0"/>
              <a:t>WG</a:t>
            </a:r>
            <a:r>
              <a:rPr lang="zh-CN" altLang="en-US" sz="2400" dirty="0" smtClean="0"/>
              <a:t>（编制组）及编制组账号</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WG</a:t>
            </a:r>
            <a:r>
              <a:rPr lang="zh-CN" altLang="en-US" sz="2400" kern="0" dirty="0" smtClean="0">
                <a:solidFill>
                  <a:srgbClr val="000000"/>
                </a:solidFill>
              </a:rPr>
              <a:t>专员上传征求意见稿</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专员形式审查</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秘书发起征求意见</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kern="0" dirty="0" smtClean="0">
                <a:solidFill>
                  <a:srgbClr val="000000"/>
                </a:solidFill>
              </a:rPr>
              <a:t>起草阶段完成征求意见阶段开始</a:t>
            </a:r>
            <a:endParaRPr lang="en-US" altLang="zh-CN" sz="2400"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2453" y="1367239"/>
            <a:ext cx="5665532" cy="5392322"/>
          </a:xfrm>
          <a:prstGeom prst="rect">
            <a:avLst/>
          </a:prstGeom>
        </p:spPr>
      </p:pic>
      <p:sp>
        <p:nvSpPr>
          <p:cNvPr id="8"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288093600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72496"/>
            <a:ext cx="9811313" cy="797141"/>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起草阶段</a:t>
            </a:r>
            <a:r>
              <a:rPr lang="en-US" altLang="zh-CN" b="1" dirty="0" smtClean="0">
                <a:solidFill>
                  <a:srgbClr val="0070C0"/>
                </a:solidFill>
                <a:latin typeface="微软雅黑" panose="020B0503020204020204" pitchFamily="34" charset="-122"/>
                <a:ea typeface="微软雅黑" panose="020B0503020204020204" pitchFamily="34" charset="-122"/>
              </a:rPr>
              <a:t>-</a:t>
            </a:r>
            <a:r>
              <a:rPr lang="zh-CN" altLang="en-US" b="1" dirty="0" smtClean="0">
                <a:solidFill>
                  <a:srgbClr val="0070C0"/>
                </a:solidFill>
                <a:latin typeface="微软雅黑" panose="020B0503020204020204" pitchFamily="34" charset="-122"/>
                <a:ea typeface="微软雅黑" panose="020B0503020204020204" pitchFamily="34" charset="-122"/>
              </a:rPr>
              <a:t>标准部创建</a:t>
            </a:r>
            <a:r>
              <a:rPr lang="en-US" altLang="zh-CN" b="1" dirty="0" smtClean="0">
                <a:solidFill>
                  <a:srgbClr val="0070C0"/>
                </a:solidFill>
                <a:latin typeface="微软雅黑" panose="020B0503020204020204" pitchFamily="34" charset="-122"/>
                <a:ea typeface="微软雅黑" panose="020B0503020204020204" pitchFamily="34" charset="-122"/>
              </a:rPr>
              <a:t>WG</a:t>
            </a:r>
            <a:r>
              <a:rPr lang="zh-CN" altLang="en-US" b="1" dirty="0" smtClean="0">
                <a:solidFill>
                  <a:srgbClr val="0070C0"/>
                </a:solidFill>
                <a:latin typeface="微软雅黑" panose="020B0503020204020204" pitchFamily="34" charset="-122"/>
                <a:ea typeface="微软雅黑" panose="020B0503020204020204" pitchFamily="34" charset="-122"/>
              </a:rPr>
              <a:t>账号</a:t>
            </a:r>
            <a:r>
              <a:rPr lang="en-US" altLang="zh-CN" b="1" dirty="0" smtClean="0">
                <a:solidFill>
                  <a:srgbClr val="0070C0"/>
                </a:solidFill>
                <a:latin typeface="微软雅黑" panose="020B0503020204020204" pitchFamily="34" charset="-122"/>
                <a:ea typeface="微软雅黑" panose="020B0503020204020204" pitchFamily="34" charset="-122"/>
              </a:rPr>
              <a:t>-WG</a:t>
            </a:r>
            <a:r>
              <a:rPr lang="zh-CN" altLang="en-US" b="1" dirty="0" smtClean="0">
                <a:solidFill>
                  <a:srgbClr val="0070C0"/>
                </a:solidFill>
                <a:latin typeface="微软雅黑" panose="020B0503020204020204" pitchFamily="34" charset="-122"/>
                <a:ea typeface="微软雅黑" panose="020B0503020204020204" pitchFamily="34" charset="-122"/>
              </a:rPr>
              <a:t>上传征求意见稿</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发起征求意见</a:t>
            </a:r>
            <a:r>
              <a:rPr lang="en-US" altLang="zh-CN" b="1" dirty="0" smtClean="0">
                <a:solidFill>
                  <a:srgbClr val="0070C0"/>
                </a:solidFill>
                <a:latin typeface="微软雅黑" panose="020B0503020204020204" pitchFamily="34" charset="-122"/>
                <a:ea typeface="微软雅黑" panose="020B0503020204020204" pitchFamily="34" charset="-122"/>
              </a:rPr>
              <a:t>-</a:t>
            </a:r>
            <a:r>
              <a:rPr lang="zh-CN" altLang="en-US" b="1" dirty="0" smtClean="0">
                <a:solidFill>
                  <a:srgbClr val="0070C0"/>
                </a:solidFill>
                <a:latin typeface="微软雅黑" panose="020B0503020204020204" pitchFamily="34" charset="-122"/>
                <a:ea typeface="微软雅黑" panose="020B0503020204020204" pitchFamily="34" charset="-122"/>
              </a:rPr>
              <a:t>标准部挂网征求</a:t>
            </a:r>
            <a:r>
              <a:rPr lang="zh-CN" altLang="en-US" b="1" dirty="0">
                <a:solidFill>
                  <a:srgbClr val="0070C0"/>
                </a:solidFill>
                <a:latin typeface="微软雅黑" panose="020B0503020204020204" pitchFamily="34" charset="-122"/>
                <a:ea typeface="微软雅黑" panose="020B0503020204020204" pitchFamily="34" charset="-122"/>
              </a:rPr>
              <a:t>意见</a:t>
            </a:r>
            <a:endParaRPr lang="en-US" altLang="zh-CN" b="1" dirty="0" smtClean="0">
              <a:solidFill>
                <a:srgbClr val="0070C0"/>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600"/>
              </a:spcAft>
              <a:defRPr/>
            </a:pPr>
            <a:r>
              <a:rPr lang="zh-CN" altLang="en-US" sz="1600" dirty="0" smtClean="0"/>
              <a:t>标准部创建工作组及负责人账号</a:t>
            </a:r>
            <a:endParaRPr lang="en-US" altLang="zh-CN" sz="1600" kern="0" dirty="0" smtClean="0">
              <a:solidFill>
                <a:srgbClr val="000000"/>
              </a:solidFill>
            </a:endParaRPr>
          </a:p>
        </p:txBody>
      </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8087" y="2287148"/>
            <a:ext cx="4011465" cy="4116527"/>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07441" y="2030717"/>
            <a:ext cx="4095961" cy="4629388"/>
          </a:xfrm>
          <a:prstGeom prst="rect">
            <a:avLst/>
          </a:prstGeom>
        </p:spPr>
      </p:pic>
      <p:sp>
        <p:nvSpPr>
          <p:cNvPr id="13"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14"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2.3</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4020801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77200"/>
            <a:ext cx="9811313" cy="797141"/>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起草阶段</a:t>
            </a:r>
            <a:r>
              <a:rPr lang="en-US" altLang="zh-CN" b="1" dirty="0" smtClean="0">
                <a:solidFill>
                  <a:srgbClr val="0070C0"/>
                </a:solidFill>
                <a:latin typeface="微软雅黑" panose="020B0503020204020204" pitchFamily="34" charset="-122"/>
                <a:ea typeface="微软雅黑" panose="020B0503020204020204" pitchFamily="34" charset="-122"/>
              </a:rPr>
              <a:t>-WG</a:t>
            </a:r>
            <a:r>
              <a:rPr lang="zh-CN" altLang="en-US" b="1" dirty="0" smtClean="0">
                <a:solidFill>
                  <a:srgbClr val="0070C0"/>
                </a:solidFill>
                <a:latin typeface="微软雅黑" panose="020B0503020204020204" pitchFamily="34" charset="-122"/>
                <a:ea typeface="微软雅黑" panose="020B0503020204020204" pitchFamily="34" charset="-122"/>
              </a:rPr>
              <a:t>上传标准草案</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专员形式审查</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秘书发起征求意见</a:t>
            </a:r>
            <a:endParaRPr lang="en-US" altLang="zh-CN" b="1" dirty="0" smtClean="0">
              <a:solidFill>
                <a:srgbClr val="0070C0"/>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600"/>
              </a:spcAft>
              <a:defRPr/>
            </a:pPr>
            <a:r>
              <a:rPr lang="en-US" altLang="zh-CN" sz="1600" dirty="0" smtClean="0"/>
              <a:t>WG</a:t>
            </a:r>
            <a:r>
              <a:rPr lang="zh-CN" altLang="en-US" sz="1600" dirty="0" smtClean="0"/>
              <a:t>联系人上传征求意见稿、</a:t>
            </a:r>
            <a:r>
              <a:rPr lang="en-US" altLang="zh-CN" sz="1600" dirty="0" smtClean="0"/>
              <a:t>SC</a:t>
            </a:r>
            <a:r>
              <a:rPr lang="zh-CN" altLang="en-US" sz="1600" dirty="0" smtClean="0"/>
              <a:t>专员形式审查、</a:t>
            </a:r>
            <a:r>
              <a:rPr lang="en-US" altLang="zh-CN" sz="1600" dirty="0" smtClean="0"/>
              <a:t>SC</a:t>
            </a:r>
            <a:r>
              <a:rPr lang="zh-CN" altLang="en-US" sz="1600" dirty="0" smtClean="0"/>
              <a:t>秘书接到通知发起征求意见</a:t>
            </a:r>
            <a:endParaRPr lang="en-US" altLang="zh-CN" sz="1600"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39" y="2197701"/>
            <a:ext cx="10800000" cy="2182500"/>
          </a:xfrm>
          <a:prstGeom prst="rect">
            <a:avLst/>
          </a:prstGeom>
        </p:spPr>
      </p:pic>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69634" y="2197701"/>
            <a:ext cx="7950609" cy="3968954"/>
          </a:xfrm>
          <a:prstGeom prst="rect">
            <a:avLst/>
          </a:prstGeom>
        </p:spPr>
      </p:pic>
      <p:sp>
        <p:nvSpPr>
          <p:cNvPr id="6" name="文本框 5"/>
          <p:cNvSpPr txBox="1"/>
          <p:nvPr/>
        </p:nvSpPr>
        <p:spPr>
          <a:xfrm>
            <a:off x="3135787" y="4182178"/>
            <a:ext cx="1424539" cy="646331"/>
          </a:xfrm>
          <a:prstGeom prst="rect">
            <a:avLst/>
          </a:prstGeom>
          <a:noFill/>
        </p:spPr>
        <p:txBody>
          <a:bodyPr wrap="square" rtlCol="0">
            <a:spAutoFit/>
          </a:bodyPr>
          <a:lstStyle/>
          <a:p>
            <a:r>
              <a:rPr lang="en-US" altLang="zh-CN" dirty="0" smtClean="0">
                <a:solidFill>
                  <a:srgbClr val="FF0000"/>
                </a:solidFill>
              </a:rPr>
              <a:t>WG</a:t>
            </a:r>
            <a:r>
              <a:rPr lang="zh-CN" altLang="en-US" dirty="0" smtClean="0">
                <a:solidFill>
                  <a:srgbClr val="FF0000"/>
                </a:solidFill>
              </a:rPr>
              <a:t>上传征求意见稿</a:t>
            </a:r>
            <a:endParaRPr lang="zh-CN" altLang="en-US" dirty="0">
              <a:solidFill>
                <a:srgbClr val="FF0000"/>
              </a:solidFill>
            </a:endParaRPr>
          </a:p>
        </p:txBody>
      </p:sp>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11907" y="2205811"/>
            <a:ext cx="8668195" cy="4413477"/>
          </a:xfrm>
          <a:prstGeom prst="rect">
            <a:avLst/>
          </a:prstGeom>
        </p:spPr>
      </p:pic>
      <p:sp>
        <p:nvSpPr>
          <p:cNvPr id="8" name="文本框 7"/>
          <p:cNvSpPr txBox="1"/>
          <p:nvPr/>
        </p:nvSpPr>
        <p:spPr>
          <a:xfrm>
            <a:off x="3252445" y="4026932"/>
            <a:ext cx="1790299" cy="830997"/>
          </a:xfrm>
          <a:prstGeom prst="rect">
            <a:avLst/>
          </a:prstGeom>
          <a:noFill/>
        </p:spPr>
        <p:txBody>
          <a:bodyPr wrap="square" rtlCol="0">
            <a:spAutoFit/>
          </a:bodyPr>
          <a:lstStyle/>
          <a:p>
            <a:r>
              <a:rPr lang="en-US" altLang="zh-CN" sz="2400" dirty="0" smtClean="0">
                <a:solidFill>
                  <a:srgbClr val="FF0000"/>
                </a:solidFill>
              </a:rPr>
              <a:t>SC</a:t>
            </a:r>
            <a:r>
              <a:rPr lang="zh-CN" altLang="en-US" sz="2400" dirty="0" smtClean="0">
                <a:solidFill>
                  <a:srgbClr val="FF0000"/>
                </a:solidFill>
              </a:rPr>
              <a:t>专员形式审查通过</a:t>
            </a:r>
            <a:endParaRPr lang="zh-CN" altLang="en-US" sz="2400" dirty="0">
              <a:solidFill>
                <a:srgbClr val="FF0000"/>
              </a:solidFill>
            </a:endParaRPr>
          </a:p>
        </p:txBody>
      </p:sp>
      <p:pic>
        <p:nvPicPr>
          <p:cNvPr id="14" name="图片 1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71094" y="2429888"/>
            <a:ext cx="10800000" cy="3015000"/>
          </a:xfrm>
          <a:prstGeom prst="rect">
            <a:avLst/>
          </a:prstGeom>
        </p:spPr>
      </p:pic>
      <p:pic>
        <p:nvPicPr>
          <p:cNvPr id="16" name="图片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69094" y="2283178"/>
            <a:ext cx="8153819" cy="4210266"/>
          </a:xfrm>
          <a:prstGeom prst="rect">
            <a:avLst/>
          </a:prstGeom>
        </p:spPr>
      </p:pic>
      <p:sp>
        <p:nvSpPr>
          <p:cNvPr id="17" name="文本框 16"/>
          <p:cNvSpPr txBox="1"/>
          <p:nvPr/>
        </p:nvSpPr>
        <p:spPr>
          <a:xfrm>
            <a:off x="2178128" y="4612130"/>
            <a:ext cx="3339856" cy="646331"/>
          </a:xfrm>
          <a:prstGeom prst="rect">
            <a:avLst/>
          </a:prstGeom>
          <a:noFill/>
        </p:spPr>
        <p:txBody>
          <a:bodyPr wrap="square" rtlCol="0">
            <a:spAutoFit/>
          </a:bodyPr>
          <a:lstStyle/>
          <a:p>
            <a:r>
              <a:rPr lang="en-US" altLang="zh-CN" dirty="0" smtClean="0">
                <a:solidFill>
                  <a:srgbClr val="FF0000"/>
                </a:solidFill>
              </a:rPr>
              <a:t>SC</a:t>
            </a:r>
            <a:r>
              <a:rPr lang="zh-CN" altLang="en-US" dirty="0" smtClean="0">
                <a:solidFill>
                  <a:srgbClr val="FF0000"/>
                </a:solidFill>
              </a:rPr>
              <a:t>秘书上传征求意见通知，发起征求意见</a:t>
            </a:r>
            <a:endParaRPr lang="zh-CN" altLang="en-US" dirty="0">
              <a:solidFill>
                <a:srgbClr val="FF0000"/>
              </a:solidFill>
            </a:endParaRPr>
          </a:p>
        </p:txBody>
      </p:sp>
      <p:sp>
        <p:nvSpPr>
          <p:cNvPr id="1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20"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2.3</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146873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22" presetClass="entr" presetSubtype="1"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25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6"/>
                                        </p:tgtEl>
                                        <p:attrNameLst>
                                          <p:attrName>style.visibility</p:attrName>
                                        </p:attrNameLst>
                                      </p:cBhvr>
                                      <p:to>
                                        <p:strVal val="hidden"/>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xit" presetSubtype="0" fill="hold" grpId="1" nodeType="withEffect">
                                  <p:stCondLst>
                                    <p:cond delay="0"/>
                                  </p:stCondLst>
                                  <p:childTnLst>
                                    <p:set>
                                      <p:cBhvr>
                                        <p:cTn id="27" dur="1" fill="hold">
                                          <p:stCondLst>
                                            <p:cond delay="0"/>
                                          </p:stCondLst>
                                        </p:cTn>
                                        <p:tgtEl>
                                          <p:spTgt spid="8"/>
                                        </p:tgtEl>
                                        <p:attrNameLst>
                                          <p:attrName>style.visibility</p:attrName>
                                        </p:attrNameLst>
                                      </p:cBhvr>
                                      <p:to>
                                        <p:strVal val="hidden"/>
                                      </p:to>
                                    </p:set>
                                  </p:childTnLst>
                                </p:cTn>
                              </p:par>
                              <p:par>
                                <p:cTn id="28" presetID="1" presetClass="exit" presetSubtype="0" fill="hold" nodeType="withEffect">
                                  <p:stCondLst>
                                    <p:cond delay="0"/>
                                  </p:stCondLst>
                                  <p:childTnLst>
                                    <p:set>
                                      <p:cBhvr>
                                        <p:cTn id="29" dur="1" fill="hold">
                                          <p:stCondLst>
                                            <p:cond delay="0"/>
                                          </p:stCondLst>
                                        </p:cTn>
                                        <p:tgtEl>
                                          <p:spTgt spid="7"/>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par>
                                <p:cTn id="34" presetID="14" presetClass="exit" presetSubtype="10" fill="hold" nodeType="withEffect">
                                  <p:stCondLst>
                                    <p:cond delay="0"/>
                                  </p:stCondLst>
                                  <p:childTnLst>
                                    <p:animEffect transition="out" filter="randombar(horizontal)">
                                      <p:cBhvr>
                                        <p:cTn id="35" dur="250"/>
                                        <p:tgtEl>
                                          <p:spTgt spid="14"/>
                                        </p:tgtEl>
                                      </p:cBhvr>
                                    </p:animEffect>
                                    <p:set>
                                      <p:cBhvr>
                                        <p:cTn id="36" dur="1" fill="hold">
                                          <p:stCondLst>
                                            <p:cond delay="249"/>
                                          </p:stCondLst>
                                        </p:cTn>
                                        <p:tgtEl>
                                          <p:spTgt spid="14"/>
                                        </p:tgtEl>
                                        <p:attrNameLst>
                                          <p:attrName>style.visibility</p:attrName>
                                        </p:attrNameLst>
                                      </p:cBhvr>
                                      <p:to>
                                        <p:strVal val="hidden"/>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8" grpId="0"/>
      <p:bldP spid="8" grpId="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latin typeface="黑体" panose="02010609060101010101" charset="-122"/>
                <a:ea typeface="黑体" panose="02010609060101010101" charset="-122"/>
                <a:cs typeface="Arial" panose="020B0604020202020204" pitchFamily="34" charset="0"/>
              </a:rPr>
              <a:t>功能简介</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6" name="矩形 15"/>
          <p:cNvSpPr/>
          <p:nvPr/>
        </p:nvSpPr>
        <p:spPr>
          <a:xfrm>
            <a:off x="777424" y="1240849"/>
            <a:ext cx="10667013" cy="5139869"/>
          </a:xfrm>
          <a:prstGeom prst="rect">
            <a:avLst/>
          </a:prstGeom>
        </p:spPr>
        <p:txBody>
          <a:bodyPr wrap="square">
            <a:spAutoFit/>
          </a:bodyPr>
          <a:lstStyle/>
          <a:p>
            <a:pPr indent="396000" algn="just" hangingPunct="0">
              <a:lnSpc>
                <a:spcPct val="150000"/>
              </a:lnSpc>
              <a:spcAft>
                <a:spcPts val="1200"/>
              </a:spcAft>
            </a:pPr>
            <a:r>
              <a:rPr lang="zh-CN" altLang="zh-CN" sz="3200" b="1" dirty="0"/>
              <a:t>标准</a:t>
            </a:r>
            <a:r>
              <a:rPr lang="zh-CN" altLang="en-US" sz="3200" b="1" dirty="0"/>
              <a:t>制修订管理系统与标准信息</a:t>
            </a:r>
            <a:r>
              <a:rPr lang="zh-CN" altLang="en-US" sz="3200" b="1" dirty="0" smtClean="0"/>
              <a:t>平台</a:t>
            </a:r>
            <a:r>
              <a:rPr lang="zh-CN" altLang="en-US" sz="3200" b="1" kern="100" dirty="0" smtClean="0">
                <a:latin typeface="+mn-ea"/>
                <a:cs typeface="Times New Roman" panose="02020603050405020304" pitchFamily="18" charset="0"/>
              </a:rPr>
              <a:t>主要功能简介</a:t>
            </a:r>
            <a:endParaRPr lang="en-US" altLang="zh-CN" sz="3200" b="1" kern="100" dirty="0" smtClean="0">
              <a:latin typeface="+mn-ea"/>
              <a:cs typeface="Times New Roman" panose="02020603050405020304" pitchFamily="18" charset="0"/>
            </a:endParaRPr>
          </a:p>
          <a:p>
            <a:pPr indent="457200">
              <a:lnSpc>
                <a:spcPct val="150000"/>
              </a:lnSpc>
              <a:spcAft>
                <a:spcPts val="0"/>
              </a:spcAft>
            </a:pPr>
            <a:r>
              <a:rPr lang="zh-CN" altLang="en-US" sz="2000" dirty="0" smtClean="0"/>
              <a:t>系统</a:t>
            </a:r>
            <a:r>
              <a:rPr lang="zh-CN" altLang="en-US" sz="2000" dirty="0"/>
              <a:t>平台主要包括以下功能</a:t>
            </a:r>
            <a:r>
              <a:rPr lang="zh-CN" altLang="en-US" sz="2000" dirty="0" smtClean="0"/>
              <a:t>：</a:t>
            </a:r>
            <a:endParaRPr lang="en-US" altLang="zh-CN" sz="2000" dirty="0" smtClean="0"/>
          </a:p>
          <a:p>
            <a:pPr indent="457200">
              <a:lnSpc>
                <a:spcPct val="150000"/>
              </a:lnSpc>
              <a:spcAft>
                <a:spcPts val="0"/>
              </a:spcAft>
            </a:pPr>
            <a:r>
              <a:rPr lang="zh-CN" altLang="en-US" sz="2000" dirty="0" smtClean="0"/>
              <a:t> </a:t>
            </a:r>
            <a:r>
              <a:rPr lang="en-US" altLang="zh-CN" sz="2000" dirty="0"/>
              <a:t>1</a:t>
            </a:r>
            <a:r>
              <a:rPr lang="zh-CN" altLang="en-US" sz="2000" dirty="0"/>
              <a:t>．标准库及标准体系管理</a:t>
            </a:r>
            <a:r>
              <a:rPr lang="zh-CN" altLang="en-US" sz="2000" dirty="0" smtClean="0"/>
              <a:t>功能：主要</a:t>
            </a:r>
            <a:r>
              <a:rPr lang="zh-CN" altLang="en-US" sz="2000" dirty="0"/>
              <a:t>解决团体标准体系内国家、行业、团体标准的 收集、更新、检索，以及体系架构维护。 </a:t>
            </a:r>
            <a:endParaRPr lang="en-US" altLang="zh-CN" sz="2000" dirty="0" smtClean="0"/>
          </a:p>
          <a:p>
            <a:pPr indent="457200">
              <a:lnSpc>
                <a:spcPct val="150000"/>
              </a:lnSpc>
              <a:spcAft>
                <a:spcPts val="0"/>
              </a:spcAft>
            </a:pPr>
            <a:r>
              <a:rPr lang="en-US" altLang="zh-CN" sz="2000" dirty="0" smtClean="0"/>
              <a:t>2</a:t>
            </a:r>
            <a:r>
              <a:rPr lang="zh-CN" altLang="en-US" sz="2000" dirty="0"/>
              <a:t>．标准制修订管理</a:t>
            </a:r>
            <a:r>
              <a:rPr lang="zh-CN" altLang="en-US" sz="2000" dirty="0" smtClean="0"/>
              <a:t>功能：主要</a:t>
            </a:r>
            <a:r>
              <a:rPr lang="zh-CN" altLang="en-US" sz="2000" dirty="0"/>
              <a:t>解决协会团体标准立项、编制、审批、发布、复审等 过程的信息化管理。 </a:t>
            </a:r>
            <a:endParaRPr lang="en-US" altLang="zh-CN" sz="2000" dirty="0" smtClean="0"/>
          </a:p>
          <a:p>
            <a:pPr indent="457200">
              <a:lnSpc>
                <a:spcPct val="150000"/>
              </a:lnSpc>
              <a:spcAft>
                <a:spcPts val="0"/>
              </a:spcAft>
            </a:pPr>
            <a:r>
              <a:rPr lang="en-US" altLang="zh-CN" sz="2000" dirty="0" smtClean="0"/>
              <a:t>3</a:t>
            </a:r>
            <a:r>
              <a:rPr lang="zh-CN" altLang="en-US" sz="2000" dirty="0"/>
              <a:t>．组织管理</a:t>
            </a:r>
            <a:r>
              <a:rPr lang="zh-CN" altLang="en-US" sz="2000" dirty="0" smtClean="0"/>
              <a:t>功能：主要</a:t>
            </a:r>
            <a:r>
              <a:rPr lang="zh-CN" altLang="en-US" sz="2000" dirty="0"/>
              <a:t>解决协会标准化技术委员会及各分技术委员会、专委会、</a:t>
            </a:r>
            <a:r>
              <a:rPr lang="zh-CN" altLang="en-US" sz="2000" dirty="0" smtClean="0"/>
              <a:t>分会</a:t>
            </a:r>
            <a:r>
              <a:rPr lang="zh-CN" altLang="en-US" sz="2000" dirty="0"/>
              <a:t>等标准化组织机构的管理</a:t>
            </a:r>
            <a:r>
              <a:rPr lang="zh-CN" altLang="en-US" sz="2000" dirty="0" smtClean="0"/>
              <a:t>。</a:t>
            </a:r>
            <a:endParaRPr lang="en-US" altLang="zh-CN" sz="2000" dirty="0" smtClean="0"/>
          </a:p>
          <a:p>
            <a:pPr indent="457200">
              <a:lnSpc>
                <a:spcPct val="150000"/>
              </a:lnSpc>
              <a:spcAft>
                <a:spcPts val="0"/>
              </a:spcAft>
            </a:pPr>
            <a:r>
              <a:rPr lang="zh-CN" altLang="en-US" sz="2000" dirty="0" smtClean="0"/>
              <a:t> </a:t>
            </a:r>
            <a:r>
              <a:rPr lang="en-US" altLang="zh-CN" sz="2000" dirty="0"/>
              <a:t>4</a:t>
            </a:r>
            <a:r>
              <a:rPr lang="zh-CN" altLang="en-US" sz="2000" dirty="0"/>
              <a:t>．其他基础</a:t>
            </a:r>
            <a:r>
              <a:rPr lang="zh-CN" altLang="en-US" sz="2000" dirty="0" smtClean="0"/>
              <a:t>功能：主要</a:t>
            </a:r>
            <a:r>
              <a:rPr lang="zh-CN" altLang="en-US" sz="2000" dirty="0"/>
              <a:t>解决协会标准化技术委员会日常工作中的信息化问题，</a:t>
            </a:r>
            <a:r>
              <a:rPr lang="zh-CN" altLang="en-US" sz="2000" dirty="0" smtClean="0"/>
              <a:t>例如项目</a:t>
            </a:r>
            <a:r>
              <a:rPr lang="zh-CN" altLang="en-US" sz="2000" dirty="0"/>
              <a:t>跟踪、消息推送、公告通知、文件共享、统计分析等。 </a:t>
            </a:r>
            <a:endParaRPr lang="zh-CN" altLang="zh-CN" sz="2000" dirty="0"/>
          </a:p>
        </p:txBody>
      </p:sp>
      <p:sp>
        <p:nvSpPr>
          <p:cNvPr id="7" name="文本框 12"/>
          <p:cNvSpPr txBox="1">
            <a:spLocks noChangeArrowheads="1"/>
          </p:cNvSpPr>
          <p:nvPr/>
        </p:nvSpPr>
        <p:spPr bwMode="auto">
          <a:xfrm>
            <a:off x="-9097" y="238489"/>
            <a:ext cx="590551" cy="523220"/>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800" b="1" dirty="0">
                <a:latin typeface="黑体" panose="02010609060101010101" charset="-122"/>
                <a:ea typeface="黑体" panose="02010609060101010101" charset="-122"/>
                <a:cs typeface="Arial" panose="020B0604020202020204" pitchFamily="34" charset="0"/>
              </a:rPr>
              <a:t>一</a:t>
            </a:r>
          </a:p>
        </p:txBody>
      </p:sp>
    </p:spTree>
    <p:extLst>
      <p:ext uri="{BB962C8B-B14F-4D97-AF65-F5344CB8AC3E}">
        <p14:creationId xmlns:p14="http://schemas.microsoft.com/office/powerpoint/2010/main" val="32643289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644939" y="1714809"/>
            <a:ext cx="5146261" cy="4158061"/>
          </a:xfrm>
          <a:prstGeom prst="rect">
            <a:avLst/>
          </a:prstGeom>
        </p:spPr>
        <p:txBody>
          <a:bodyPr wrap="square">
            <a:spAutoFit/>
          </a:bodyPr>
          <a:lstStyle/>
          <a:p>
            <a:pPr fontAlgn="auto">
              <a:lnSpc>
                <a:spcPct val="120000"/>
              </a:lnSpc>
              <a:spcBef>
                <a:spcPts val="0"/>
              </a:spcBef>
              <a:spcAft>
                <a:spcPts val="600"/>
              </a:spcAft>
              <a:defRPr/>
            </a:pPr>
            <a:r>
              <a:rPr lang="en-US" altLang="zh-CN" sz="3600" b="1" dirty="0" smtClean="0">
                <a:solidFill>
                  <a:srgbClr val="0070C0"/>
                </a:solidFill>
                <a:latin typeface="微软雅黑" panose="020B0503020204020204" pitchFamily="34" charset="-122"/>
                <a:ea typeface="微软雅黑" panose="020B0503020204020204" pitchFamily="34" charset="-122"/>
              </a:rPr>
              <a:t>2.3</a:t>
            </a:r>
            <a:r>
              <a:rPr lang="en-US" altLang="zh-CN" sz="2800" b="1" dirty="0" smtClean="0">
                <a:solidFill>
                  <a:srgbClr val="0070C0"/>
                </a:solidFill>
                <a:latin typeface="微软雅黑" panose="020B0503020204020204" pitchFamily="34" charset="-122"/>
                <a:ea typeface="微软雅黑" panose="020B0503020204020204" pitchFamily="34" charset="-122"/>
              </a:rPr>
              <a:t>  </a:t>
            </a:r>
            <a:r>
              <a:rPr lang="zh-CN" altLang="en-US" sz="2800" b="1" dirty="0" smtClean="0">
                <a:solidFill>
                  <a:srgbClr val="0070C0"/>
                </a:solidFill>
                <a:latin typeface="微软雅黑" panose="020B0503020204020204" pitchFamily="34" charset="-122"/>
                <a:ea typeface="微软雅黑" panose="020B0503020204020204" pitchFamily="34" charset="-122"/>
              </a:rPr>
              <a:t>起草阶段流程小结</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dirty="0" smtClean="0"/>
              <a:t>标准部创建</a:t>
            </a:r>
            <a:r>
              <a:rPr lang="en-US" altLang="zh-CN" sz="2400" dirty="0" smtClean="0"/>
              <a:t>WG</a:t>
            </a:r>
            <a:r>
              <a:rPr lang="zh-CN" altLang="en-US" sz="2400" dirty="0" smtClean="0"/>
              <a:t>（编制组）及编制组账号</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WG</a:t>
            </a:r>
            <a:r>
              <a:rPr lang="zh-CN" altLang="en-US" sz="2400" kern="0" dirty="0" smtClean="0">
                <a:solidFill>
                  <a:srgbClr val="000000"/>
                </a:solidFill>
              </a:rPr>
              <a:t>专员上传征求意见稿</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专员形式审查</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SC</a:t>
            </a:r>
            <a:r>
              <a:rPr lang="zh-CN" altLang="en-US" sz="2400" kern="0" dirty="0" smtClean="0">
                <a:solidFill>
                  <a:srgbClr val="000000"/>
                </a:solidFill>
              </a:rPr>
              <a:t>秘书接收通知、发起征求意见</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kern="0" dirty="0" smtClean="0">
                <a:solidFill>
                  <a:srgbClr val="000000"/>
                </a:solidFill>
              </a:rPr>
              <a:t>起草阶段完成征求意见阶段开始</a:t>
            </a:r>
            <a:endParaRPr lang="en-US" altLang="zh-CN" sz="2400"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12453" y="1367239"/>
            <a:ext cx="5665532" cy="5392322"/>
          </a:xfrm>
          <a:prstGeom prst="rect">
            <a:avLst/>
          </a:prstGeom>
        </p:spPr>
      </p:pic>
      <p:sp>
        <p:nvSpPr>
          <p:cNvPr id="8"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6760870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547958" y="1105862"/>
            <a:ext cx="5205142" cy="5838521"/>
          </a:xfrm>
          <a:prstGeom prst="rect">
            <a:avLst/>
          </a:prstGeom>
        </p:spPr>
        <p:txBody>
          <a:bodyPr wrap="square">
            <a:spAutoFit/>
          </a:bodyPr>
          <a:lstStyle/>
          <a:p>
            <a:pPr fontAlgn="auto">
              <a:lnSpc>
                <a:spcPct val="120000"/>
              </a:lnSpc>
              <a:spcBef>
                <a:spcPts val="0"/>
              </a:spcBef>
              <a:spcAft>
                <a:spcPts val="600"/>
              </a:spcAft>
              <a:defRPr/>
            </a:pPr>
            <a:r>
              <a:rPr lang="en-US" altLang="zh-CN" sz="3200" b="1" dirty="0" smtClean="0">
                <a:solidFill>
                  <a:srgbClr val="0070C0"/>
                </a:solidFill>
                <a:latin typeface="微软雅黑" panose="020B0503020204020204" pitchFamily="34" charset="-122"/>
                <a:ea typeface="微软雅黑" panose="020B0503020204020204" pitchFamily="34" charset="-122"/>
              </a:rPr>
              <a:t>2.4</a:t>
            </a:r>
            <a:r>
              <a:rPr lang="en-US" altLang="zh-CN" sz="2400" b="1"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solidFill>
                  <a:srgbClr val="0070C0"/>
                </a:solidFill>
                <a:latin typeface="微软雅黑" panose="020B0503020204020204" pitchFamily="34" charset="-122"/>
                <a:ea typeface="微软雅黑" panose="020B0503020204020204" pitchFamily="34" charset="-122"/>
              </a:rPr>
              <a:t>征求意见阶段流程概述</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dirty="0" smtClean="0"/>
              <a:t>SC</a:t>
            </a:r>
            <a:r>
              <a:rPr lang="zh-CN" altLang="en-US" sz="2000" dirty="0" smtClean="0"/>
              <a:t>秘书发起征求意见</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专员形式审查</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秘书设置征求意见截止时间，专员挂网</a:t>
            </a:r>
            <a:endParaRPr lang="en-US" altLang="zh-CN" sz="2000" kern="0" dirty="0" smtClean="0">
              <a:solidFill>
                <a:srgbClr val="000000"/>
              </a:solidFill>
            </a:endParaRPr>
          </a:p>
          <a:p>
            <a:pPr eaLnBrk="0" hangingPunct="0">
              <a:lnSpc>
                <a:spcPct val="150000"/>
              </a:lnSpc>
            </a:pPr>
            <a:r>
              <a:rPr lang="zh-CN" altLang="en-US" sz="2000" kern="0" dirty="0" smtClean="0">
                <a:solidFill>
                  <a:srgbClr val="000000"/>
                </a:solidFill>
              </a:rPr>
              <a:t>公示</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SC</a:t>
            </a:r>
            <a:r>
              <a:rPr lang="zh-CN" altLang="en-US" sz="2000" kern="0" dirty="0" smtClean="0">
                <a:solidFill>
                  <a:srgbClr val="000000"/>
                </a:solidFill>
              </a:rPr>
              <a:t>专员上传收集的意见</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SC</a:t>
            </a:r>
            <a:r>
              <a:rPr lang="zh-CN" altLang="en-US" sz="2000" kern="0" dirty="0" smtClean="0">
                <a:solidFill>
                  <a:srgbClr val="000000"/>
                </a:solidFill>
              </a:rPr>
              <a:t>秘书审查后发送至</a:t>
            </a:r>
            <a:r>
              <a:rPr lang="en-US" altLang="zh-CN" sz="2000" kern="0" dirty="0" smtClean="0">
                <a:solidFill>
                  <a:srgbClr val="000000"/>
                </a:solidFill>
              </a:rPr>
              <a:t>WG</a:t>
            </a:r>
            <a:endParaRPr lang="en-US" altLang="zh-CN" sz="2000" kern="0" dirty="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WG</a:t>
            </a:r>
            <a:r>
              <a:rPr lang="zh-CN" altLang="en-US" sz="2000" kern="0" dirty="0" smtClean="0">
                <a:solidFill>
                  <a:srgbClr val="000000"/>
                </a:solidFill>
              </a:rPr>
              <a:t>对征集来的意见进行响应，上传送审</a:t>
            </a:r>
            <a:endParaRPr lang="en-US" altLang="zh-CN" sz="2000" kern="0" dirty="0" smtClean="0">
              <a:solidFill>
                <a:srgbClr val="000000"/>
              </a:solidFill>
            </a:endParaRPr>
          </a:p>
          <a:p>
            <a:pPr eaLnBrk="0" hangingPunct="0">
              <a:lnSpc>
                <a:spcPct val="150000"/>
              </a:lnSpc>
            </a:pPr>
            <a:r>
              <a:rPr lang="zh-CN" altLang="en-US" sz="2000" kern="0" dirty="0" smtClean="0">
                <a:solidFill>
                  <a:srgbClr val="000000"/>
                </a:solidFill>
              </a:rPr>
              <a:t>稿、编制说明、试验报告等相关证明材料及</a:t>
            </a:r>
            <a:endParaRPr lang="en-US" altLang="zh-CN" sz="2000" kern="0" dirty="0" smtClean="0">
              <a:solidFill>
                <a:srgbClr val="000000"/>
              </a:solidFill>
            </a:endParaRPr>
          </a:p>
          <a:p>
            <a:pPr eaLnBrk="0" hangingPunct="0">
              <a:lnSpc>
                <a:spcPct val="150000"/>
              </a:lnSpc>
            </a:pPr>
            <a:r>
              <a:rPr lang="zh-CN" altLang="en-US" sz="2000" kern="0" dirty="0" smtClean="0">
                <a:solidFill>
                  <a:srgbClr val="000000"/>
                </a:solidFill>
              </a:rPr>
              <a:t>征求意见汇总处理表</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a:solidFill>
                  <a:srgbClr val="000000"/>
                </a:solidFill>
              </a:rPr>
              <a:t>SC</a:t>
            </a:r>
            <a:r>
              <a:rPr lang="zh-CN" altLang="en-US" sz="2000" kern="0" dirty="0">
                <a:solidFill>
                  <a:srgbClr val="000000"/>
                </a:solidFill>
              </a:rPr>
              <a:t>专员形式审查、</a:t>
            </a:r>
            <a:r>
              <a:rPr lang="en-US" altLang="zh-CN" sz="2000" kern="0" dirty="0">
                <a:solidFill>
                  <a:srgbClr val="000000"/>
                </a:solidFill>
              </a:rPr>
              <a:t>SC</a:t>
            </a:r>
            <a:r>
              <a:rPr lang="zh-CN" altLang="en-US" sz="2000" kern="0" dirty="0">
                <a:solidFill>
                  <a:srgbClr val="000000"/>
                </a:solidFill>
              </a:rPr>
              <a:t>秘书审批后征求意见阶段完成</a:t>
            </a:r>
            <a:endParaRPr lang="en-US" altLang="zh-CN" sz="2000" kern="0" dirty="0">
              <a:solidFill>
                <a:srgbClr val="000000"/>
              </a:solidFill>
            </a:endParaRPr>
          </a:p>
        </p:txBody>
      </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2476" y="1467283"/>
            <a:ext cx="5962956" cy="5251720"/>
          </a:xfrm>
          <a:prstGeom prst="rect">
            <a:avLst/>
          </a:prstGeom>
        </p:spPr>
      </p:pic>
      <p:sp>
        <p:nvSpPr>
          <p:cNvPr id="8"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38922001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7820" y="1194541"/>
            <a:ext cx="9811313" cy="1092607"/>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征求意见阶段</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审查并挂网公示</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收集意见</a:t>
            </a:r>
            <a:r>
              <a:rPr lang="en-US" altLang="zh-CN" b="1" dirty="0" smtClean="0">
                <a:solidFill>
                  <a:srgbClr val="0070C0"/>
                </a:solidFill>
                <a:latin typeface="微软雅黑" panose="020B0503020204020204" pitchFamily="34" charset="-122"/>
                <a:ea typeface="微软雅黑" panose="020B0503020204020204" pitchFamily="34" charset="-122"/>
              </a:rPr>
              <a:t>-WG</a:t>
            </a:r>
            <a:r>
              <a:rPr lang="zh-CN" altLang="en-US" b="1" dirty="0">
                <a:solidFill>
                  <a:srgbClr val="0070C0"/>
                </a:solidFill>
                <a:latin typeface="微软雅黑" panose="020B0503020204020204" pitchFamily="34" charset="-122"/>
                <a:ea typeface="微软雅黑" panose="020B0503020204020204" pitchFamily="34" charset="-122"/>
              </a:rPr>
              <a:t>上</a:t>
            </a:r>
            <a:r>
              <a:rPr lang="zh-CN" altLang="en-US" b="1" dirty="0" smtClean="0">
                <a:solidFill>
                  <a:srgbClr val="0070C0"/>
                </a:solidFill>
                <a:latin typeface="微软雅黑" panose="020B0503020204020204" pitchFamily="34" charset="-122"/>
                <a:ea typeface="微软雅黑" panose="020B0503020204020204" pitchFamily="34" charset="-122"/>
              </a:rPr>
              <a:t>传送审稿</a:t>
            </a:r>
            <a:endParaRPr lang="en-US" altLang="zh-CN" b="1" dirty="0" smtClean="0">
              <a:solidFill>
                <a:srgbClr val="0070C0"/>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600"/>
              </a:spcAft>
              <a:defRPr/>
            </a:pPr>
            <a:r>
              <a:rPr lang="en-US" altLang="zh-CN" sz="1600" dirty="0" smtClean="0"/>
              <a:t>TC</a:t>
            </a:r>
            <a:r>
              <a:rPr lang="zh-CN" altLang="en-US" sz="1600" dirty="0" smtClean="0"/>
              <a:t>专员形式审查、</a:t>
            </a:r>
            <a:r>
              <a:rPr lang="en-US" altLang="zh-CN" sz="1600" dirty="0" smtClean="0"/>
              <a:t>TC</a:t>
            </a:r>
            <a:r>
              <a:rPr lang="zh-CN" altLang="en-US" sz="1600" dirty="0" smtClean="0"/>
              <a:t>秘书设置截止时间，专员挂网公示、</a:t>
            </a:r>
            <a:r>
              <a:rPr lang="en-US" altLang="zh-CN" sz="1600" dirty="0" smtClean="0"/>
              <a:t>SC</a:t>
            </a:r>
            <a:r>
              <a:rPr lang="zh-CN" altLang="en-US" sz="1600" dirty="0" smtClean="0"/>
              <a:t>专员上传收集来的意见、</a:t>
            </a:r>
            <a:r>
              <a:rPr lang="en-US" altLang="zh-CN" sz="1600" dirty="0" smtClean="0"/>
              <a:t>SC</a:t>
            </a:r>
            <a:r>
              <a:rPr lang="zh-CN" altLang="en-US" sz="1600" dirty="0" smtClean="0"/>
              <a:t>秘书审批后发给</a:t>
            </a:r>
            <a:r>
              <a:rPr lang="en-US" altLang="zh-CN" sz="1600" dirty="0" smtClean="0"/>
              <a:t>WG</a:t>
            </a:r>
            <a:r>
              <a:rPr lang="zh-CN" altLang="en-US" sz="1600" dirty="0" smtClean="0"/>
              <a:t>、</a:t>
            </a:r>
            <a:r>
              <a:rPr lang="en-US" altLang="zh-CN" sz="1600" dirty="0" smtClean="0"/>
              <a:t>WG</a:t>
            </a:r>
            <a:r>
              <a:rPr lang="zh-CN" altLang="en-US" sz="1600" dirty="0" smtClean="0"/>
              <a:t>上传送审稿</a:t>
            </a:r>
            <a:endParaRPr lang="en-US" altLang="zh-CN" sz="1600" kern="0" dirty="0" smtClean="0">
              <a:solidFill>
                <a:srgbClr val="000000"/>
              </a:solidFill>
            </a:endParaRPr>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8087" y="2287148"/>
            <a:ext cx="7874405" cy="4121362"/>
          </a:xfrm>
          <a:prstGeom prst="rect">
            <a:avLst/>
          </a:prstGeom>
        </p:spPr>
      </p:pic>
      <p:sp>
        <p:nvSpPr>
          <p:cNvPr id="15" name="文本框 14"/>
          <p:cNvSpPr txBox="1"/>
          <p:nvPr/>
        </p:nvSpPr>
        <p:spPr>
          <a:xfrm>
            <a:off x="2406316" y="4350619"/>
            <a:ext cx="2502568" cy="400110"/>
          </a:xfrm>
          <a:prstGeom prst="rect">
            <a:avLst/>
          </a:prstGeom>
          <a:noFill/>
        </p:spPr>
        <p:txBody>
          <a:bodyPr wrap="square" rtlCol="0">
            <a:spAutoFit/>
          </a:bodyPr>
          <a:lstStyle/>
          <a:p>
            <a:r>
              <a:rPr lang="en-US" altLang="zh-CN" sz="2000" dirty="0" smtClean="0">
                <a:solidFill>
                  <a:srgbClr val="FF0000"/>
                </a:solidFill>
              </a:rPr>
              <a:t>TC</a:t>
            </a:r>
            <a:r>
              <a:rPr lang="zh-CN" altLang="en-US" sz="2000" dirty="0" smtClean="0">
                <a:solidFill>
                  <a:srgbClr val="FF0000"/>
                </a:solidFill>
              </a:rPr>
              <a:t>专员形式审查</a:t>
            </a:r>
            <a:endParaRPr lang="zh-CN" altLang="en-US" sz="2000" dirty="0">
              <a:solidFill>
                <a:srgbClr val="FF0000"/>
              </a:solidFill>
            </a:endParaRPr>
          </a:p>
        </p:txBody>
      </p:sp>
      <p:pic>
        <p:nvPicPr>
          <p:cNvPr id="16" name="图片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8087" y="2287148"/>
            <a:ext cx="7887105" cy="4242018"/>
          </a:xfrm>
          <a:prstGeom prst="rect">
            <a:avLst/>
          </a:prstGeom>
        </p:spPr>
      </p:pic>
      <p:sp>
        <p:nvSpPr>
          <p:cNvPr id="17" name="文本框 16"/>
          <p:cNvSpPr txBox="1"/>
          <p:nvPr/>
        </p:nvSpPr>
        <p:spPr>
          <a:xfrm>
            <a:off x="2684856" y="4408157"/>
            <a:ext cx="2732257" cy="1015663"/>
          </a:xfrm>
          <a:prstGeom prst="rect">
            <a:avLst/>
          </a:prstGeom>
          <a:noFill/>
        </p:spPr>
        <p:txBody>
          <a:bodyPr wrap="square" rtlCol="0">
            <a:spAutoFit/>
          </a:bodyPr>
          <a:lstStyle/>
          <a:p>
            <a:r>
              <a:rPr lang="en-US" altLang="zh-CN" sz="2000" dirty="0" smtClean="0">
                <a:solidFill>
                  <a:srgbClr val="FF0000"/>
                </a:solidFill>
              </a:rPr>
              <a:t>TC</a:t>
            </a:r>
            <a:r>
              <a:rPr lang="zh-CN" altLang="en-US" sz="2000" dirty="0" smtClean="0">
                <a:solidFill>
                  <a:srgbClr val="FF0000"/>
                </a:solidFill>
              </a:rPr>
              <a:t>秘书设置截止时间，由专员将相关资料挂官网公示</a:t>
            </a:r>
            <a:endParaRPr lang="zh-CN" altLang="en-US" sz="2000" dirty="0">
              <a:solidFill>
                <a:srgbClr val="FF0000"/>
              </a:solidFill>
            </a:endParaRPr>
          </a:p>
        </p:txBody>
      </p:sp>
      <p:pic>
        <p:nvPicPr>
          <p:cNvPr id="18" name="图片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8087" y="2287148"/>
            <a:ext cx="8020462" cy="3848298"/>
          </a:xfrm>
          <a:prstGeom prst="rect">
            <a:avLst/>
          </a:prstGeom>
        </p:spPr>
      </p:pic>
      <p:sp>
        <p:nvSpPr>
          <p:cNvPr id="20" name="文本框 19"/>
          <p:cNvSpPr txBox="1"/>
          <p:nvPr/>
        </p:nvSpPr>
        <p:spPr>
          <a:xfrm>
            <a:off x="2184935" y="4158114"/>
            <a:ext cx="1751798" cy="707886"/>
          </a:xfrm>
          <a:prstGeom prst="rect">
            <a:avLst/>
          </a:prstGeom>
          <a:noFill/>
        </p:spPr>
        <p:txBody>
          <a:bodyPr wrap="square" rtlCol="0">
            <a:spAutoFit/>
          </a:bodyPr>
          <a:lstStyle/>
          <a:p>
            <a:r>
              <a:rPr lang="en-US" altLang="zh-CN" sz="2000" dirty="0" smtClean="0">
                <a:solidFill>
                  <a:srgbClr val="FF0000"/>
                </a:solidFill>
              </a:rPr>
              <a:t>SC</a:t>
            </a:r>
            <a:r>
              <a:rPr lang="zh-CN" altLang="en-US" sz="2000" dirty="0" smtClean="0">
                <a:solidFill>
                  <a:srgbClr val="FF0000"/>
                </a:solidFill>
              </a:rPr>
              <a:t>专员上传征集来的意见</a:t>
            </a:r>
            <a:endParaRPr lang="zh-CN" altLang="en-US" sz="2000" dirty="0">
              <a:solidFill>
                <a:srgbClr val="FF0000"/>
              </a:solidFill>
            </a:endParaRPr>
          </a:p>
        </p:txBody>
      </p:sp>
      <p:pic>
        <p:nvPicPr>
          <p:cNvPr id="21" name="图片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8087" y="2267684"/>
            <a:ext cx="8147469" cy="4381725"/>
          </a:xfrm>
          <a:prstGeom prst="rect">
            <a:avLst/>
          </a:prstGeom>
        </p:spPr>
      </p:pic>
      <p:sp>
        <p:nvSpPr>
          <p:cNvPr id="22" name="文本框 21"/>
          <p:cNvSpPr txBox="1"/>
          <p:nvPr/>
        </p:nvSpPr>
        <p:spPr>
          <a:xfrm>
            <a:off x="3060834" y="4512057"/>
            <a:ext cx="2233061" cy="707886"/>
          </a:xfrm>
          <a:prstGeom prst="rect">
            <a:avLst/>
          </a:prstGeom>
          <a:noFill/>
        </p:spPr>
        <p:txBody>
          <a:bodyPr wrap="square" rtlCol="0">
            <a:spAutoFit/>
          </a:bodyPr>
          <a:lstStyle/>
          <a:p>
            <a:r>
              <a:rPr lang="en-US" altLang="zh-CN" sz="2000" dirty="0" smtClean="0">
                <a:solidFill>
                  <a:srgbClr val="FF0000"/>
                </a:solidFill>
              </a:rPr>
              <a:t>SC</a:t>
            </a:r>
            <a:r>
              <a:rPr lang="zh-CN" altLang="en-US" sz="2000" dirty="0" smtClean="0">
                <a:solidFill>
                  <a:srgbClr val="FF0000"/>
                </a:solidFill>
              </a:rPr>
              <a:t>秘书审批后发给</a:t>
            </a:r>
            <a:r>
              <a:rPr lang="en-US" altLang="zh-CN" sz="2000" dirty="0" smtClean="0">
                <a:solidFill>
                  <a:srgbClr val="FF0000"/>
                </a:solidFill>
              </a:rPr>
              <a:t>WG</a:t>
            </a:r>
            <a:endParaRPr lang="zh-CN" altLang="en-US" sz="2000" dirty="0">
              <a:solidFill>
                <a:srgbClr val="FF0000"/>
              </a:solidFill>
            </a:endParaRPr>
          </a:p>
        </p:txBody>
      </p:sp>
      <p:pic>
        <p:nvPicPr>
          <p:cNvPr id="23" name="图片 2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30845" y="2267684"/>
            <a:ext cx="6541647" cy="4349060"/>
          </a:xfrm>
          <a:prstGeom prst="rect">
            <a:avLst/>
          </a:prstGeom>
        </p:spPr>
      </p:pic>
      <p:sp>
        <p:nvSpPr>
          <p:cNvPr id="24" name="文本框 23"/>
          <p:cNvSpPr txBox="1"/>
          <p:nvPr/>
        </p:nvSpPr>
        <p:spPr>
          <a:xfrm>
            <a:off x="7625159" y="5004992"/>
            <a:ext cx="2233061" cy="1631216"/>
          </a:xfrm>
          <a:prstGeom prst="rect">
            <a:avLst/>
          </a:prstGeom>
          <a:noFill/>
        </p:spPr>
        <p:txBody>
          <a:bodyPr wrap="square" rtlCol="0">
            <a:spAutoFit/>
          </a:bodyPr>
          <a:lstStyle/>
          <a:p>
            <a:r>
              <a:rPr lang="en-US" altLang="zh-CN" sz="2000" dirty="0" smtClean="0">
                <a:solidFill>
                  <a:srgbClr val="FF0000"/>
                </a:solidFill>
              </a:rPr>
              <a:t>WG</a:t>
            </a:r>
            <a:r>
              <a:rPr lang="zh-CN" altLang="en-US" sz="2000" dirty="0" smtClean="0">
                <a:solidFill>
                  <a:srgbClr val="FF0000"/>
                </a:solidFill>
              </a:rPr>
              <a:t>上传送审稿、编制说明、试验报告等相关材料，及征求意见汇总处理表</a:t>
            </a:r>
            <a:endParaRPr lang="zh-CN" altLang="en-US" sz="2000" dirty="0">
              <a:solidFill>
                <a:srgbClr val="FF0000"/>
              </a:solidFill>
            </a:endParaRPr>
          </a:p>
        </p:txBody>
      </p:sp>
      <p:sp>
        <p:nvSpPr>
          <p:cNvPr id="1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25"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2.4</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66001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20"/>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7" grpId="1"/>
      <p:bldP spid="20" grpId="0"/>
      <p:bldP spid="20" grpId="1"/>
      <p:bldP spid="22" grpId="0"/>
      <p:bldP spid="22" grpId="1"/>
      <p:bldP spid="2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377570" y="1173882"/>
            <a:ext cx="5205142" cy="5838521"/>
          </a:xfrm>
          <a:prstGeom prst="rect">
            <a:avLst/>
          </a:prstGeom>
        </p:spPr>
        <p:txBody>
          <a:bodyPr wrap="square">
            <a:spAutoFit/>
          </a:bodyPr>
          <a:lstStyle/>
          <a:p>
            <a:pPr fontAlgn="auto">
              <a:lnSpc>
                <a:spcPct val="120000"/>
              </a:lnSpc>
              <a:spcBef>
                <a:spcPts val="0"/>
              </a:spcBef>
              <a:spcAft>
                <a:spcPts val="600"/>
              </a:spcAft>
              <a:defRPr/>
            </a:pPr>
            <a:r>
              <a:rPr lang="en-US" altLang="zh-CN" sz="3200" b="1" dirty="0" smtClean="0">
                <a:solidFill>
                  <a:srgbClr val="0070C0"/>
                </a:solidFill>
                <a:latin typeface="微软雅黑" panose="020B0503020204020204" pitchFamily="34" charset="-122"/>
                <a:ea typeface="微软雅黑" panose="020B0503020204020204" pitchFamily="34" charset="-122"/>
              </a:rPr>
              <a:t>2.4</a:t>
            </a:r>
            <a:r>
              <a:rPr lang="en-US" altLang="zh-CN" sz="2400" b="1"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solidFill>
                  <a:srgbClr val="0070C0"/>
                </a:solidFill>
                <a:latin typeface="微软雅黑" panose="020B0503020204020204" pitchFamily="34" charset="-122"/>
                <a:ea typeface="微软雅黑" panose="020B0503020204020204" pitchFamily="34" charset="-122"/>
              </a:rPr>
              <a:t>征求意见阶段流程小结</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dirty="0" smtClean="0"/>
              <a:t>SC</a:t>
            </a:r>
            <a:r>
              <a:rPr lang="zh-CN" altLang="en-US" sz="2000" dirty="0" smtClean="0"/>
              <a:t>秘书发起征求意见</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专员形式审查</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秘书设置征求意见截止时间，专员挂网</a:t>
            </a:r>
            <a:endParaRPr lang="en-US" altLang="zh-CN" sz="2000" kern="0" dirty="0" smtClean="0">
              <a:solidFill>
                <a:srgbClr val="000000"/>
              </a:solidFill>
            </a:endParaRPr>
          </a:p>
          <a:p>
            <a:pPr eaLnBrk="0" hangingPunct="0">
              <a:lnSpc>
                <a:spcPct val="150000"/>
              </a:lnSpc>
            </a:pPr>
            <a:r>
              <a:rPr lang="zh-CN" altLang="en-US" sz="2000" kern="0" dirty="0" smtClean="0">
                <a:solidFill>
                  <a:srgbClr val="000000"/>
                </a:solidFill>
              </a:rPr>
              <a:t>公示</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SC</a:t>
            </a:r>
            <a:r>
              <a:rPr lang="zh-CN" altLang="en-US" sz="2000" kern="0" dirty="0" smtClean="0">
                <a:solidFill>
                  <a:srgbClr val="000000"/>
                </a:solidFill>
              </a:rPr>
              <a:t>专员上传收集的意见</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SC</a:t>
            </a:r>
            <a:r>
              <a:rPr lang="zh-CN" altLang="en-US" sz="2000" kern="0" dirty="0" smtClean="0">
                <a:solidFill>
                  <a:srgbClr val="000000"/>
                </a:solidFill>
              </a:rPr>
              <a:t>秘书审查后发送至</a:t>
            </a:r>
            <a:r>
              <a:rPr lang="en-US" altLang="zh-CN" sz="2000" kern="0" dirty="0" smtClean="0">
                <a:solidFill>
                  <a:srgbClr val="000000"/>
                </a:solidFill>
              </a:rPr>
              <a:t>WG</a:t>
            </a:r>
            <a:endParaRPr lang="en-US" altLang="zh-CN" sz="2000" kern="0" dirty="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WG</a:t>
            </a:r>
            <a:r>
              <a:rPr lang="zh-CN" altLang="en-US" sz="2000" kern="0" dirty="0" smtClean="0">
                <a:solidFill>
                  <a:srgbClr val="000000"/>
                </a:solidFill>
              </a:rPr>
              <a:t>对征集来的意见进行响应，上传送审</a:t>
            </a:r>
            <a:endParaRPr lang="en-US" altLang="zh-CN" sz="2000" kern="0" dirty="0" smtClean="0">
              <a:solidFill>
                <a:srgbClr val="000000"/>
              </a:solidFill>
            </a:endParaRPr>
          </a:p>
          <a:p>
            <a:pPr eaLnBrk="0" hangingPunct="0">
              <a:lnSpc>
                <a:spcPct val="150000"/>
              </a:lnSpc>
            </a:pPr>
            <a:r>
              <a:rPr lang="zh-CN" altLang="en-US" sz="2000" kern="0" dirty="0" smtClean="0">
                <a:solidFill>
                  <a:srgbClr val="000000"/>
                </a:solidFill>
              </a:rPr>
              <a:t>稿、编制说明、试验报告等相关证明材料及</a:t>
            </a:r>
            <a:endParaRPr lang="en-US" altLang="zh-CN" sz="2000" kern="0" dirty="0" smtClean="0">
              <a:solidFill>
                <a:srgbClr val="000000"/>
              </a:solidFill>
            </a:endParaRPr>
          </a:p>
          <a:p>
            <a:pPr eaLnBrk="0" hangingPunct="0">
              <a:lnSpc>
                <a:spcPct val="150000"/>
              </a:lnSpc>
            </a:pPr>
            <a:r>
              <a:rPr lang="zh-CN" altLang="en-US" sz="2000" kern="0" dirty="0" smtClean="0">
                <a:solidFill>
                  <a:srgbClr val="000000"/>
                </a:solidFill>
              </a:rPr>
              <a:t>征求意见汇总处理表</a:t>
            </a:r>
            <a:endParaRPr lang="en-US" altLang="zh-CN" sz="2000" kern="0" dirty="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a:solidFill>
                  <a:srgbClr val="000000"/>
                </a:solidFill>
              </a:rPr>
              <a:t>SC</a:t>
            </a:r>
            <a:r>
              <a:rPr lang="zh-CN" altLang="en-US" sz="2000" kern="0" dirty="0">
                <a:solidFill>
                  <a:srgbClr val="000000"/>
                </a:solidFill>
              </a:rPr>
              <a:t>专员形式审查、</a:t>
            </a:r>
            <a:r>
              <a:rPr lang="en-US" altLang="zh-CN" sz="2000" kern="0" dirty="0">
                <a:solidFill>
                  <a:srgbClr val="000000"/>
                </a:solidFill>
              </a:rPr>
              <a:t>SC</a:t>
            </a:r>
            <a:r>
              <a:rPr lang="zh-CN" altLang="en-US" sz="2000" kern="0" dirty="0">
                <a:solidFill>
                  <a:srgbClr val="000000"/>
                </a:solidFill>
              </a:rPr>
              <a:t>秘书审批</a:t>
            </a:r>
            <a:r>
              <a:rPr lang="zh-CN" altLang="en-US" sz="2000" kern="0" dirty="0" smtClean="0">
                <a:solidFill>
                  <a:srgbClr val="000000"/>
                </a:solidFill>
              </a:rPr>
              <a:t>后征求意见阶段完成</a:t>
            </a:r>
            <a:endParaRPr lang="en-US" altLang="zh-CN" sz="2000" kern="0" dirty="0" smtClean="0">
              <a:solidFill>
                <a:srgbClr val="000000"/>
              </a:solidFill>
            </a:endParaRPr>
          </a:p>
        </p:txBody>
      </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2476" y="1467283"/>
            <a:ext cx="5962956" cy="5251720"/>
          </a:xfrm>
          <a:prstGeom prst="rect">
            <a:avLst/>
          </a:prstGeom>
        </p:spPr>
      </p:pic>
      <p:sp>
        <p:nvSpPr>
          <p:cNvPr id="8"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218129096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519810" y="1105862"/>
            <a:ext cx="4725958" cy="5823133"/>
          </a:xfrm>
          <a:prstGeom prst="rect">
            <a:avLst/>
          </a:prstGeom>
        </p:spPr>
        <p:txBody>
          <a:bodyPr wrap="square">
            <a:spAutoFit/>
          </a:bodyPr>
          <a:lstStyle/>
          <a:p>
            <a:pPr fontAlgn="auto">
              <a:lnSpc>
                <a:spcPct val="120000"/>
              </a:lnSpc>
              <a:spcBef>
                <a:spcPts val="0"/>
              </a:spcBef>
              <a:spcAft>
                <a:spcPts val="600"/>
              </a:spcAft>
              <a:defRPr/>
            </a:pPr>
            <a:r>
              <a:rPr lang="en-US" altLang="zh-CN" sz="3200" b="1" dirty="0" smtClean="0">
                <a:solidFill>
                  <a:srgbClr val="0070C0"/>
                </a:solidFill>
                <a:latin typeface="微软雅黑" panose="020B0503020204020204" pitchFamily="34" charset="-122"/>
                <a:ea typeface="微软雅黑" panose="020B0503020204020204" pitchFamily="34" charset="-122"/>
              </a:rPr>
              <a:t>2.5</a:t>
            </a:r>
            <a:r>
              <a:rPr lang="en-US" altLang="zh-CN" sz="2400" b="1" dirty="0" smtClean="0">
                <a:solidFill>
                  <a:srgbClr val="0070C0"/>
                </a:solidFill>
                <a:latin typeface="微软雅黑" panose="020B0503020204020204" pitchFamily="34" charset="-122"/>
                <a:ea typeface="微软雅黑" panose="020B0503020204020204" pitchFamily="34" charset="-122"/>
              </a:rPr>
              <a:t>  </a:t>
            </a:r>
            <a:r>
              <a:rPr lang="zh-CN" altLang="en-US" sz="2400" b="1" dirty="0" smtClean="0">
                <a:solidFill>
                  <a:srgbClr val="0070C0"/>
                </a:solidFill>
                <a:latin typeface="微软雅黑" panose="020B0503020204020204" pitchFamily="34" charset="-122"/>
                <a:ea typeface="微软雅黑" panose="020B0503020204020204" pitchFamily="34" charset="-122"/>
              </a:rPr>
              <a:t>审查阶段流程概述：</a:t>
            </a:r>
            <a:endParaRPr lang="en-US" altLang="zh-CN" sz="2400" b="1" dirty="0" smtClean="0">
              <a:solidFill>
                <a:srgbClr val="0070C0"/>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600"/>
              </a:spcAft>
              <a:defRPr/>
            </a:pPr>
            <a:r>
              <a:rPr lang="en-US" altLang="zh-CN" sz="2000" dirty="0" smtClean="0"/>
              <a:t>WG</a:t>
            </a:r>
            <a:r>
              <a:rPr lang="zh-CN" altLang="en-US" sz="2000" dirty="0" smtClean="0"/>
              <a:t>上传送审稿后，</a:t>
            </a:r>
            <a:r>
              <a:rPr lang="en-US" altLang="zh-CN" sz="2000" dirty="0" smtClean="0"/>
              <a:t>SC</a:t>
            </a:r>
            <a:r>
              <a:rPr lang="zh-CN" altLang="en-US" sz="2000" dirty="0" smtClean="0"/>
              <a:t>审查后</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SC</a:t>
            </a:r>
            <a:r>
              <a:rPr lang="zh-CN" altLang="en-US" sz="2000" kern="0" dirty="0" smtClean="0">
                <a:solidFill>
                  <a:srgbClr val="000000"/>
                </a:solidFill>
              </a:rPr>
              <a:t>秘书组织初步审查，上传初步审查会议纪要（这里的</a:t>
            </a:r>
            <a:r>
              <a:rPr lang="en-US" altLang="zh-CN" sz="2000" kern="0" dirty="0" smtClean="0">
                <a:solidFill>
                  <a:srgbClr val="000000"/>
                </a:solidFill>
              </a:rPr>
              <a:t>SC</a:t>
            </a:r>
            <a:r>
              <a:rPr lang="zh-CN" altLang="en-US" sz="2000" kern="0" dirty="0" smtClean="0">
                <a:solidFill>
                  <a:srgbClr val="000000"/>
                </a:solidFill>
              </a:rPr>
              <a:t>均指代的是分支机构而不是实际中的分技术委员会）</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WG</a:t>
            </a:r>
            <a:r>
              <a:rPr lang="zh-CN" altLang="en-US" sz="2000" kern="0" dirty="0" smtClean="0">
                <a:solidFill>
                  <a:srgbClr val="000000"/>
                </a:solidFill>
              </a:rPr>
              <a:t>响应初步审查意见，上传送审修改稿、编制说明及试验报告、初步审查意见处理表等相关材料</a:t>
            </a:r>
            <a:endParaRPr lang="en-US" altLang="zh-CN" sz="2000" kern="0" dirty="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SC</a:t>
            </a:r>
            <a:r>
              <a:rPr lang="zh-CN" altLang="en-US" sz="2000" kern="0" dirty="0" smtClean="0">
                <a:solidFill>
                  <a:srgbClr val="000000"/>
                </a:solidFill>
              </a:rPr>
              <a:t>专员形式审查、秘书上传送审函发</a:t>
            </a:r>
            <a:r>
              <a:rPr lang="en-US" altLang="zh-CN" sz="2000" kern="0" dirty="0" smtClean="0">
                <a:solidFill>
                  <a:srgbClr val="000000"/>
                </a:solidFill>
              </a:rPr>
              <a:t>TC</a:t>
            </a:r>
            <a:r>
              <a:rPr lang="zh-CN" altLang="en-US" sz="2000" kern="0" dirty="0" smtClean="0">
                <a:solidFill>
                  <a:srgbClr val="000000"/>
                </a:solidFill>
              </a:rPr>
              <a:t>进行审查</a:t>
            </a:r>
            <a:endParaRPr lang="en-US" altLang="zh-CN" sz="20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000" kern="0" dirty="0" smtClean="0">
                <a:solidFill>
                  <a:srgbClr val="000000"/>
                </a:solidFill>
              </a:rPr>
              <a:t>TC</a:t>
            </a:r>
            <a:r>
              <a:rPr lang="zh-CN" altLang="en-US" sz="2000" kern="0" dirty="0" smtClean="0">
                <a:solidFill>
                  <a:srgbClr val="000000"/>
                </a:solidFill>
              </a:rPr>
              <a:t>专员形式审查、秘书发</a:t>
            </a:r>
            <a:r>
              <a:rPr lang="en-US" altLang="zh-CN" sz="2000" kern="0" dirty="0" smtClean="0">
                <a:solidFill>
                  <a:srgbClr val="000000"/>
                </a:solidFill>
              </a:rPr>
              <a:t>TC</a:t>
            </a:r>
            <a:r>
              <a:rPr lang="zh-CN" altLang="en-US" sz="2000" kern="0" dirty="0" smtClean="0">
                <a:solidFill>
                  <a:srgbClr val="000000"/>
                </a:solidFill>
              </a:rPr>
              <a:t>委员进行审查</a:t>
            </a:r>
            <a:endParaRPr lang="en-US" altLang="zh-CN" sz="2000"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5768" y="1942011"/>
            <a:ext cx="6629761" cy="3754202"/>
          </a:xfrm>
          <a:prstGeom prst="rect">
            <a:avLst/>
          </a:prstGeom>
        </p:spPr>
      </p:pic>
      <p:sp>
        <p:nvSpPr>
          <p:cNvPr id="8"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5361039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45549" y="1159536"/>
            <a:ext cx="9811313" cy="1092607"/>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审查阶段</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初审</a:t>
            </a:r>
            <a:r>
              <a:rPr lang="en-US" altLang="zh-CN" b="1" dirty="0" smtClean="0">
                <a:solidFill>
                  <a:srgbClr val="0070C0"/>
                </a:solidFill>
                <a:latin typeface="微软雅黑" panose="020B0503020204020204" pitchFamily="34" charset="-122"/>
                <a:ea typeface="微软雅黑" panose="020B0503020204020204" pitchFamily="34" charset="-122"/>
              </a:rPr>
              <a:t>-WG</a:t>
            </a:r>
            <a:r>
              <a:rPr lang="zh-CN" altLang="en-US" b="1" dirty="0" smtClean="0">
                <a:solidFill>
                  <a:srgbClr val="0070C0"/>
                </a:solidFill>
                <a:latin typeface="微软雅黑" panose="020B0503020204020204" pitchFamily="34" charset="-122"/>
                <a:ea typeface="微软雅黑" panose="020B0503020204020204" pitchFamily="34" charset="-122"/>
              </a:rPr>
              <a:t>完善</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发</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进行审查</a:t>
            </a:r>
            <a:r>
              <a:rPr lang="en-US" altLang="zh-CN" b="1" dirty="0" smtClean="0">
                <a:solidFill>
                  <a:srgbClr val="0070C0"/>
                </a:solidFill>
                <a:latin typeface="微软雅黑" panose="020B0503020204020204" pitchFamily="34" charset="-122"/>
                <a:ea typeface="微软雅黑" panose="020B0503020204020204" pitchFamily="34" charset="-122"/>
              </a:rPr>
              <a:t>-WG</a:t>
            </a:r>
            <a:r>
              <a:rPr lang="zh-CN" altLang="en-US" b="1" dirty="0" smtClean="0">
                <a:solidFill>
                  <a:srgbClr val="0070C0"/>
                </a:solidFill>
                <a:latin typeface="微软雅黑" panose="020B0503020204020204" pitchFamily="34" charset="-122"/>
                <a:ea typeface="微软雅黑" panose="020B0503020204020204" pitchFamily="34" charset="-122"/>
              </a:rPr>
              <a:t>完善上传报批稿</a:t>
            </a:r>
            <a:endParaRPr lang="en-US" altLang="zh-CN" b="1" dirty="0" smtClean="0">
              <a:solidFill>
                <a:srgbClr val="0070C0"/>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600"/>
              </a:spcAft>
              <a:defRPr/>
            </a:pPr>
            <a:r>
              <a:rPr lang="en-US" altLang="zh-CN" sz="1600" dirty="0" smtClean="0"/>
              <a:t>SC</a:t>
            </a:r>
            <a:r>
              <a:rPr lang="zh-CN" altLang="en-US" sz="1600" dirty="0" smtClean="0"/>
              <a:t>专员形式审查、</a:t>
            </a:r>
            <a:r>
              <a:rPr lang="en-US" altLang="zh-CN" sz="1600" dirty="0" smtClean="0"/>
              <a:t>SC</a:t>
            </a:r>
            <a:r>
              <a:rPr lang="zh-CN" altLang="en-US" sz="1600" dirty="0" smtClean="0"/>
              <a:t>秘书上传会议纪要、</a:t>
            </a:r>
            <a:r>
              <a:rPr lang="en-US" altLang="zh-CN" sz="1600" dirty="0" smtClean="0"/>
              <a:t>WG</a:t>
            </a:r>
            <a:r>
              <a:rPr lang="zh-CN" altLang="en-US" sz="1600" dirty="0" smtClean="0"/>
              <a:t>上传送审修改稿相关材料、</a:t>
            </a:r>
            <a:r>
              <a:rPr lang="en-US" altLang="zh-CN" sz="1600" dirty="0" smtClean="0"/>
              <a:t>SC</a:t>
            </a:r>
            <a:r>
              <a:rPr lang="zh-CN" altLang="en-US" sz="1600" dirty="0" smtClean="0"/>
              <a:t>专员形式审查、</a:t>
            </a:r>
            <a:r>
              <a:rPr lang="en-US" altLang="zh-CN" sz="1600" dirty="0" smtClean="0"/>
              <a:t>SC</a:t>
            </a:r>
            <a:r>
              <a:rPr lang="zh-CN" altLang="en-US" sz="1600" dirty="0" smtClean="0"/>
              <a:t>秘书接收通知、上传送审函发</a:t>
            </a:r>
            <a:r>
              <a:rPr lang="en-US" altLang="zh-CN" sz="1600" dirty="0" smtClean="0"/>
              <a:t>TC</a:t>
            </a:r>
            <a:r>
              <a:rPr lang="zh-CN" altLang="en-US" sz="1600" dirty="0" smtClean="0"/>
              <a:t>审查</a:t>
            </a:r>
            <a:endParaRPr lang="en-US" altLang="zh-CN" sz="1600"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101825" y="2252143"/>
            <a:ext cx="7816728" cy="4605857"/>
          </a:xfrm>
          <a:prstGeom prst="rect">
            <a:avLst/>
          </a:prstGeom>
        </p:spPr>
      </p:pic>
      <p:sp>
        <p:nvSpPr>
          <p:cNvPr id="3" name="文本框 2"/>
          <p:cNvSpPr txBox="1"/>
          <p:nvPr/>
        </p:nvSpPr>
        <p:spPr>
          <a:xfrm>
            <a:off x="2754779" y="4197841"/>
            <a:ext cx="1992430" cy="1631216"/>
          </a:xfrm>
          <a:prstGeom prst="rect">
            <a:avLst/>
          </a:prstGeom>
          <a:noFill/>
        </p:spPr>
        <p:txBody>
          <a:bodyPr wrap="square" rtlCol="0">
            <a:spAutoFit/>
          </a:bodyPr>
          <a:lstStyle/>
          <a:p>
            <a:r>
              <a:rPr lang="en-US" altLang="zh-CN" sz="2000" dirty="0" smtClean="0">
                <a:solidFill>
                  <a:srgbClr val="FF0000"/>
                </a:solidFill>
              </a:rPr>
              <a:t>SC</a:t>
            </a:r>
            <a:r>
              <a:rPr lang="zh-CN" altLang="en-US" sz="2000" dirty="0" smtClean="0">
                <a:solidFill>
                  <a:srgbClr val="FF0000"/>
                </a:solidFill>
              </a:rPr>
              <a:t>专员形式审查</a:t>
            </a:r>
            <a:r>
              <a:rPr lang="en-US" altLang="zh-CN" sz="2000" dirty="0" smtClean="0">
                <a:solidFill>
                  <a:srgbClr val="FF0000"/>
                </a:solidFill>
              </a:rPr>
              <a:t>WG</a:t>
            </a:r>
            <a:r>
              <a:rPr lang="zh-CN" altLang="en-US" sz="2000" dirty="0" smtClean="0">
                <a:solidFill>
                  <a:srgbClr val="FF0000"/>
                </a:solidFill>
              </a:rPr>
              <a:t>上传的送审材料、</a:t>
            </a:r>
            <a:r>
              <a:rPr lang="en-US" altLang="zh-CN" sz="2000" dirty="0" smtClean="0">
                <a:solidFill>
                  <a:srgbClr val="FF0000"/>
                </a:solidFill>
              </a:rPr>
              <a:t>SC</a:t>
            </a:r>
            <a:r>
              <a:rPr lang="zh-CN" altLang="en-US" sz="2000" dirty="0" smtClean="0">
                <a:solidFill>
                  <a:srgbClr val="FF0000"/>
                </a:solidFill>
              </a:rPr>
              <a:t>秘书上传初步审查会议纪要</a:t>
            </a:r>
            <a:endParaRPr lang="zh-CN" altLang="en-US" sz="2000" dirty="0">
              <a:solidFill>
                <a:srgbClr val="FF0000"/>
              </a:solidFill>
            </a:endParaRPr>
          </a:p>
        </p:txBody>
      </p:sp>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1825" y="2225683"/>
            <a:ext cx="7431370" cy="4632317"/>
          </a:xfrm>
          <a:prstGeom prst="rect">
            <a:avLst/>
          </a:prstGeom>
        </p:spPr>
      </p:pic>
      <p:sp>
        <p:nvSpPr>
          <p:cNvPr id="6" name="文本框 5"/>
          <p:cNvSpPr txBox="1"/>
          <p:nvPr/>
        </p:nvSpPr>
        <p:spPr>
          <a:xfrm>
            <a:off x="2725556" y="4004109"/>
            <a:ext cx="2849078" cy="707886"/>
          </a:xfrm>
          <a:prstGeom prst="rect">
            <a:avLst/>
          </a:prstGeom>
          <a:noFill/>
        </p:spPr>
        <p:txBody>
          <a:bodyPr wrap="square" rtlCol="0">
            <a:spAutoFit/>
          </a:bodyPr>
          <a:lstStyle/>
          <a:p>
            <a:r>
              <a:rPr lang="en-US" altLang="zh-CN" sz="2000" dirty="0" smtClean="0">
                <a:solidFill>
                  <a:srgbClr val="FF0000"/>
                </a:solidFill>
              </a:rPr>
              <a:t>WG</a:t>
            </a:r>
            <a:r>
              <a:rPr lang="zh-CN" altLang="en-US" sz="2000" dirty="0" smtClean="0">
                <a:solidFill>
                  <a:srgbClr val="FF0000"/>
                </a:solidFill>
              </a:rPr>
              <a:t>上传送审修改材料（响应初步审查意见）</a:t>
            </a:r>
            <a:endParaRPr lang="zh-CN" altLang="en-US" sz="2000" dirty="0">
              <a:solidFill>
                <a:srgbClr val="FF0000"/>
              </a:solidFill>
            </a:endParaRPr>
          </a:p>
        </p:txBody>
      </p:sp>
      <p:pic>
        <p:nvPicPr>
          <p:cNvPr id="7" name="图片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00400" y="2266544"/>
            <a:ext cx="9129535" cy="4235351"/>
          </a:xfrm>
          <a:prstGeom prst="rect">
            <a:avLst/>
          </a:prstGeom>
        </p:spPr>
      </p:pic>
      <p:sp>
        <p:nvSpPr>
          <p:cNvPr id="8" name="文本框 7"/>
          <p:cNvSpPr txBox="1"/>
          <p:nvPr/>
        </p:nvSpPr>
        <p:spPr>
          <a:xfrm>
            <a:off x="3230627" y="3844915"/>
            <a:ext cx="2589196" cy="400110"/>
          </a:xfrm>
          <a:prstGeom prst="rect">
            <a:avLst/>
          </a:prstGeom>
          <a:noFill/>
        </p:spPr>
        <p:txBody>
          <a:bodyPr wrap="square" rtlCol="0">
            <a:spAutoFit/>
          </a:bodyPr>
          <a:lstStyle/>
          <a:p>
            <a:r>
              <a:rPr lang="en-US" altLang="zh-CN" sz="2000" dirty="0" smtClean="0">
                <a:solidFill>
                  <a:srgbClr val="FF0000"/>
                </a:solidFill>
              </a:rPr>
              <a:t>SC</a:t>
            </a:r>
            <a:r>
              <a:rPr lang="zh-CN" altLang="en-US" sz="2000" dirty="0" smtClean="0">
                <a:solidFill>
                  <a:srgbClr val="FF0000"/>
                </a:solidFill>
              </a:rPr>
              <a:t>专员形式审查</a:t>
            </a:r>
            <a:endParaRPr lang="zh-CN" altLang="en-US" sz="2000" dirty="0">
              <a:solidFill>
                <a:srgbClr val="FF0000"/>
              </a:solidFill>
            </a:endParaRPr>
          </a:p>
        </p:txBody>
      </p:sp>
      <p:pic>
        <p:nvPicPr>
          <p:cNvPr id="9" name="图片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44204" y="2266544"/>
            <a:ext cx="9418032" cy="4085380"/>
          </a:xfrm>
          <a:prstGeom prst="rect">
            <a:avLst/>
          </a:prstGeom>
        </p:spPr>
      </p:pic>
      <p:sp>
        <p:nvSpPr>
          <p:cNvPr id="13" name="文本框 12"/>
          <p:cNvSpPr txBox="1"/>
          <p:nvPr/>
        </p:nvSpPr>
        <p:spPr>
          <a:xfrm>
            <a:off x="2281187" y="4555071"/>
            <a:ext cx="3293447" cy="707886"/>
          </a:xfrm>
          <a:prstGeom prst="rect">
            <a:avLst/>
          </a:prstGeom>
          <a:noFill/>
        </p:spPr>
        <p:txBody>
          <a:bodyPr wrap="square" rtlCol="0">
            <a:spAutoFit/>
          </a:bodyPr>
          <a:lstStyle/>
          <a:p>
            <a:r>
              <a:rPr lang="en-US" altLang="zh-CN" sz="2000" dirty="0" smtClean="0">
                <a:solidFill>
                  <a:srgbClr val="FF0000"/>
                </a:solidFill>
              </a:rPr>
              <a:t>SC</a:t>
            </a:r>
            <a:r>
              <a:rPr lang="zh-CN" altLang="en-US" sz="2000" dirty="0" smtClean="0">
                <a:solidFill>
                  <a:srgbClr val="FF0000"/>
                </a:solidFill>
              </a:rPr>
              <a:t>秘书上传“送审函”发</a:t>
            </a:r>
            <a:r>
              <a:rPr lang="en-US" altLang="zh-CN" sz="2000" dirty="0" smtClean="0">
                <a:solidFill>
                  <a:srgbClr val="FF0000"/>
                </a:solidFill>
              </a:rPr>
              <a:t>TC</a:t>
            </a:r>
            <a:r>
              <a:rPr lang="zh-CN" altLang="en-US" sz="2000" dirty="0" smtClean="0">
                <a:solidFill>
                  <a:srgbClr val="FF0000"/>
                </a:solidFill>
              </a:rPr>
              <a:t>审查</a:t>
            </a:r>
            <a:endParaRPr lang="zh-CN" altLang="en-US" sz="2000" dirty="0">
              <a:solidFill>
                <a:srgbClr val="FF0000"/>
              </a:solidFill>
            </a:endParaRPr>
          </a:p>
        </p:txBody>
      </p:sp>
      <p:pic>
        <p:nvPicPr>
          <p:cNvPr id="14" name="图片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44204" y="2225683"/>
            <a:ext cx="9185731" cy="4266721"/>
          </a:xfrm>
          <a:prstGeom prst="rect">
            <a:avLst/>
          </a:prstGeom>
        </p:spPr>
      </p:pic>
      <p:sp>
        <p:nvSpPr>
          <p:cNvPr id="18" name="文本框 17"/>
          <p:cNvSpPr txBox="1"/>
          <p:nvPr/>
        </p:nvSpPr>
        <p:spPr>
          <a:xfrm>
            <a:off x="3245967" y="5145897"/>
            <a:ext cx="2444817" cy="400110"/>
          </a:xfrm>
          <a:prstGeom prst="rect">
            <a:avLst/>
          </a:prstGeom>
          <a:noFill/>
        </p:spPr>
        <p:txBody>
          <a:bodyPr wrap="square" rtlCol="0">
            <a:spAutoFit/>
          </a:bodyPr>
          <a:lstStyle/>
          <a:p>
            <a:r>
              <a:rPr lang="en-US" altLang="zh-CN" sz="2000" dirty="0" smtClean="0">
                <a:solidFill>
                  <a:srgbClr val="FF0000"/>
                </a:solidFill>
              </a:rPr>
              <a:t>TC</a:t>
            </a:r>
            <a:r>
              <a:rPr lang="zh-CN" altLang="en-US" sz="2000" dirty="0" smtClean="0">
                <a:solidFill>
                  <a:srgbClr val="FF0000"/>
                </a:solidFill>
              </a:rPr>
              <a:t>专员形式审查</a:t>
            </a:r>
            <a:endParaRPr lang="zh-CN" altLang="en-US" sz="2000" dirty="0">
              <a:solidFill>
                <a:srgbClr val="FF0000"/>
              </a:solidFill>
            </a:endParaRPr>
          </a:p>
        </p:txBody>
      </p:sp>
      <p:pic>
        <p:nvPicPr>
          <p:cNvPr id="19" name="图片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443" y="2235119"/>
            <a:ext cx="5006183" cy="4215733"/>
          </a:xfrm>
          <a:prstGeom prst="rect">
            <a:avLst/>
          </a:prstGeom>
        </p:spPr>
      </p:pic>
      <p:pic>
        <p:nvPicPr>
          <p:cNvPr id="20" name="图片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097956" y="2177054"/>
            <a:ext cx="4985862" cy="4331864"/>
          </a:xfrm>
          <a:prstGeom prst="rect">
            <a:avLst/>
          </a:prstGeom>
        </p:spPr>
      </p:pic>
      <p:sp>
        <p:nvSpPr>
          <p:cNvPr id="22" name="文本框 21"/>
          <p:cNvSpPr txBox="1"/>
          <p:nvPr/>
        </p:nvSpPr>
        <p:spPr>
          <a:xfrm>
            <a:off x="3890628" y="3579182"/>
            <a:ext cx="3424571" cy="1015663"/>
          </a:xfrm>
          <a:prstGeom prst="rect">
            <a:avLst/>
          </a:prstGeom>
          <a:noFill/>
        </p:spPr>
        <p:txBody>
          <a:bodyPr wrap="square" rtlCol="0">
            <a:spAutoFit/>
          </a:bodyPr>
          <a:lstStyle/>
          <a:p>
            <a:r>
              <a:rPr lang="en-US" altLang="zh-CN" sz="2000" dirty="0" smtClean="0">
                <a:solidFill>
                  <a:srgbClr val="FF0000"/>
                </a:solidFill>
              </a:rPr>
              <a:t>TC</a:t>
            </a:r>
            <a:r>
              <a:rPr lang="zh-CN" altLang="en-US" sz="2000" dirty="0" smtClean="0">
                <a:solidFill>
                  <a:srgbClr val="FF0000"/>
                </a:solidFill>
              </a:rPr>
              <a:t>秘书选择会审或者函审请</a:t>
            </a:r>
            <a:r>
              <a:rPr lang="en-US" altLang="zh-CN" sz="2000" dirty="0" smtClean="0">
                <a:solidFill>
                  <a:srgbClr val="FF0000"/>
                </a:solidFill>
              </a:rPr>
              <a:t>TC</a:t>
            </a:r>
            <a:r>
              <a:rPr lang="zh-CN" altLang="en-US" sz="2000" dirty="0" smtClean="0">
                <a:solidFill>
                  <a:srgbClr val="FF0000"/>
                </a:solidFill>
              </a:rPr>
              <a:t>委员进行审查（初审时演示了函审这里演示会审）</a:t>
            </a:r>
            <a:endParaRPr lang="zh-CN" altLang="en-US" sz="2000" dirty="0">
              <a:solidFill>
                <a:srgbClr val="FF0000"/>
              </a:solidFill>
            </a:endParaRPr>
          </a:p>
        </p:txBody>
      </p:sp>
      <p:pic>
        <p:nvPicPr>
          <p:cNvPr id="21" name="图片 2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59550" y="2283568"/>
            <a:ext cx="7499735" cy="4038808"/>
          </a:xfrm>
          <a:prstGeom prst="rect">
            <a:avLst/>
          </a:prstGeom>
        </p:spPr>
      </p:pic>
      <p:sp>
        <p:nvSpPr>
          <p:cNvPr id="23" name="文本框 22"/>
          <p:cNvSpPr txBox="1"/>
          <p:nvPr/>
        </p:nvSpPr>
        <p:spPr>
          <a:xfrm>
            <a:off x="3230627" y="3579182"/>
            <a:ext cx="2765999" cy="1015663"/>
          </a:xfrm>
          <a:prstGeom prst="rect">
            <a:avLst/>
          </a:prstGeom>
          <a:noFill/>
        </p:spPr>
        <p:txBody>
          <a:bodyPr wrap="square" rtlCol="0">
            <a:spAutoFit/>
          </a:bodyPr>
          <a:lstStyle/>
          <a:p>
            <a:r>
              <a:rPr lang="en-US" altLang="zh-CN" sz="2000" dirty="0" smtClean="0">
                <a:solidFill>
                  <a:srgbClr val="FF0000"/>
                </a:solidFill>
              </a:rPr>
              <a:t>TC</a:t>
            </a:r>
            <a:r>
              <a:rPr lang="zh-CN" altLang="en-US" sz="2000" dirty="0" smtClean="0">
                <a:solidFill>
                  <a:srgbClr val="FF0000"/>
                </a:solidFill>
              </a:rPr>
              <a:t>秘书上传审查会会议纪要（函审时上传函审报告）</a:t>
            </a:r>
            <a:endParaRPr lang="zh-CN" altLang="en-US" sz="2000" dirty="0">
              <a:solidFill>
                <a:srgbClr val="FF0000"/>
              </a:solidFill>
            </a:endParaRPr>
          </a:p>
        </p:txBody>
      </p:sp>
      <p:sp>
        <p:nvSpPr>
          <p:cNvPr id="24"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25"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2.5</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415814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8"/>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13"/>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18"/>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par>
                                <p:cTn id="59" presetID="1" presetClass="exit" presetSubtype="0" fill="hold" nodeType="withEffect">
                                  <p:stCondLst>
                                    <p:cond delay="0"/>
                                  </p:stCondLst>
                                  <p:childTnLst>
                                    <p:set>
                                      <p:cBhvr>
                                        <p:cTn id="60" dur="1" fill="hold">
                                          <p:stCondLst>
                                            <p:cond delay="0"/>
                                          </p:stCondLst>
                                        </p:cTn>
                                        <p:tgtEl>
                                          <p:spTgt spid="20"/>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19"/>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22"/>
                                        </p:tgtEl>
                                        <p:attrNameLst>
                                          <p:attrName>style.visibility</p:attrName>
                                        </p:attrNameLst>
                                      </p:cBhvr>
                                      <p:to>
                                        <p:strVal val="hidden"/>
                                      </p:to>
                                    </p:set>
                                  </p:childTnLst>
                                </p:cTn>
                              </p:par>
                              <p:par>
                                <p:cTn id="65" presetID="1"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6" grpId="1"/>
      <p:bldP spid="8" grpId="0"/>
      <p:bldP spid="8" grpId="1"/>
      <p:bldP spid="13" grpId="0"/>
      <p:bldP spid="13" grpId="1"/>
      <p:bldP spid="18" grpId="0"/>
      <p:bldP spid="18" grpId="1"/>
      <p:bldP spid="22" grpId="0"/>
      <p:bldP spid="22" grpId="1"/>
      <p:bldP spid="2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272428"/>
            <a:ext cx="9811313" cy="797141"/>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审查阶段</a:t>
            </a:r>
            <a:r>
              <a:rPr lang="en-US" altLang="zh-CN" b="1" dirty="0" smtClean="0">
                <a:solidFill>
                  <a:srgbClr val="0070C0"/>
                </a:solidFill>
                <a:latin typeface="微软雅黑" panose="020B0503020204020204" pitchFamily="34" charset="-122"/>
                <a:ea typeface="微软雅黑" panose="020B0503020204020204" pitchFamily="34" charset="-122"/>
              </a:rPr>
              <a:t>-WG</a:t>
            </a:r>
            <a:r>
              <a:rPr lang="zh-CN" altLang="en-US" b="1" dirty="0" smtClean="0">
                <a:solidFill>
                  <a:srgbClr val="0070C0"/>
                </a:solidFill>
                <a:latin typeface="微软雅黑" panose="020B0503020204020204" pitchFamily="34" charset="-122"/>
                <a:ea typeface="微软雅黑" panose="020B0503020204020204" pitchFamily="34" charset="-122"/>
              </a:rPr>
              <a:t>上传报批函</a:t>
            </a:r>
            <a:r>
              <a:rPr lang="en-US" altLang="zh-CN" b="1" dirty="0" smtClean="0">
                <a:solidFill>
                  <a:srgbClr val="0070C0"/>
                </a:solidFill>
                <a:latin typeface="微软雅黑" panose="020B0503020204020204" pitchFamily="34" charset="-122"/>
                <a:ea typeface="微软雅黑" panose="020B0503020204020204" pitchFamily="34" charset="-122"/>
              </a:rPr>
              <a:t>-SC</a:t>
            </a:r>
            <a:r>
              <a:rPr lang="zh-CN" altLang="en-US" b="1" dirty="0" smtClean="0">
                <a:solidFill>
                  <a:srgbClr val="0070C0"/>
                </a:solidFill>
                <a:latin typeface="微软雅黑" panose="020B0503020204020204" pitchFamily="34" charset="-122"/>
                <a:ea typeface="微软雅黑" panose="020B0503020204020204" pitchFamily="34" charset="-122"/>
              </a:rPr>
              <a:t>、</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进行审查（可能多次返回）</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smtClean="0">
                <a:solidFill>
                  <a:srgbClr val="0070C0"/>
                </a:solidFill>
                <a:latin typeface="微软雅黑" panose="020B0503020204020204" pitchFamily="34" charset="-122"/>
                <a:ea typeface="微软雅黑" panose="020B0503020204020204" pitchFamily="34" charset="-122"/>
              </a:rPr>
              <a:t>上传报批函</a:t>
            </a:r>
            <a:endParaRPr lang="en-US" altLang="zh-CN" b="1" dirty="0" smtClean="0">
              <a:solidFill>
                <a:srgbClr val="0070C0"/>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600"/>
              </a:spcAft>
              <a:defRPr/>
            </a:pPr>
            <a:r>
              <a:rPr lang="en-US" altLang="zh-CN" sz="1600" dirty="0" smtClean="0"/>
              <a:t>WG</a:t>
            </a:r>
            <a:r>
              <a:rPr lang="zh-CN" altLang="en-US" sz="1600" dirty="0" smtClean="0"/>
              <a:t>专员上传报批稿，</a:t>
            </a:r>
            <a:r>
              <a:rPr lang="en-US" altLang="zh-CN" sz="1600" dirty="0" smtClean="0"/>
              <a:t>SC</a:t>
            </a:r>
            <a:r>
              <a:rPr lang="zh-CN" altLang="en-US" sz="1600" dirty="0" smtClean="0"/>
              <a:t>专员、</a:t>
            </a:r>
            <a:r>
              <a:rPr lang="en-US" altLang="zh-CN" sz="1600" dirty="0" smtClean="0"/>
              <a:t>SC</a:t>
            </a:r>
            <a:r>
              <a:rPr lang="zh-CN" altLang="en-US" sz="1600" dirty="0" smtClean="0"/>
              <a:t>秘书、</a:t>
            </a:r>
            <a:r>
              <a:rPr lang="en-US" altLang="zh-CN" sz="1600" dirty="0" smtClean="0"/>
              <a:t>TC</a:t>
            </a:r>
            <a:r>
              <a:rPr lang="zh-CN" altLang="en-US" sz="1600" dirty="0" smtClean="0"/>
              <a:t>专员进行审查，</a:t>
            </a:r>
            <a:r>
              <a:rPr lang="en-US" altLang="zh-CN" sz="1600" dirty="0" smtClean="0"/>
              <a:t>TC</a:t>
            </a:r>
            <a:r>
              <a:rPr lang="zh-CN" altLang="en-US" sz="1600" dirty="0" smtClean="0"/>
              <a:t>秘书上传报批函</a:t>
            </a:r>
            <a:endParaRPr lang="en-US" altLang="zh-CN" sz="1600" kern="0" dirty="0" smtClean="0">
              <a:solidFill>
                <a:srgbClr val="000000"/>
              </a:solidFill>
            </a:endParaRPr>
          </a:p>
        </p:txBody>
      </p:sp>
      <p:pic>
        <p:nvPicPr>
          <p:cNvPr id="5" name="图片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10788" y="2069569"/>
            <a:ext cx="7379740" cy="4600806"/>
          </a:xfrm>
          <a:prstGeom prst="rect">
            <a:avLst/>
          </a:prstGeom>
        </p:spPr>
      </p:pic>
      <p:sp>
        <p:nvSpPr>
          <p:cNvPr id="15" name="文本框 14"/>
          <p:cNvSpPr txBox="1"/>
          <p:nvPr/>
        </p:nvSpPr>
        <p:spPr>
          <a:xfrm>
            <a:off x="2043849" y="4600944"/>
            <a:ext cx="2492943" cy="1323439"/>
          </a:xfrm>
          <a:prstGeom prst="rect">
            <a:avLst/>
          </a:prstGeom>
          <a:noFill/>
        </p:spPr>
        <p:txBody>
          <a:bodyPr wrap="square" rtlCol="0">
            <a:spAutoFit/>
          </a:bodyPr>
          <a:lstStyle/>
          <a:p>
            <a:r>
              <a:rPr lang="en-US" altLang="zh-CN" sz="2000" dirty="0" smtClean="0">
                <a:solidFill>
                  <a:srgbClr val="FF0000"/>
                </a:solidFill>
              </a:rPr>
              <a:t>WG</a:t>
            </a:r>
            <a:r>
              <a:rPr lang="zh-CN" altLang="en-US" sz="2000" dirty="0" smtClean="0">
                <a:solidFill>
                  <a:srgbClr val="FF0000"/>
                </a:solidFill>
              </a:rPr>
              <a:t>专员上传报批稿、编制说明、审查意见汇总处理表、版权分析报告等文件</a:t>
            </a:r>
            <a:endParaRPr lang="zh-CN" altLang="en-US" sz="2000" dirty="0">
              <a:solidFill>
                <a:srgbClr val="FF0000"/>
              </a:solidFill>
            </a:endParaRPr>
          </a:p>
        </p:txBody>
      </p:sp>
      <p:pic>
        <p:nvPicPr>
          <p:cNvPr id="16" name="图片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10788" y="2069569"/>
            <a:ext cx="8096666" cy="4197566"/>
          </a:xfrm>
          <a:prstGeom prst="rect">
            <a:avLst/>
          </a:prstGeom>
        </p:spPr>
      </p:pic>
      <p:sp>
        <p:nvSpPr>
          <p:cNvPr id="17" name="文本框 16"/>
          <p:cNvSpPr txBox="1"/>
          <p:nvPr/>
        </p:nvSpPr>
        <p:spPr>
          <a:xfrm>
            <a:off x="2043849" y="3888811"/>
            <a:ext cx="1487103" cy="1015663"/>
          </a:xfrm>
          <a:prstGeom prst="rect">
            <a:avLst/>
          </a:prstGeom>
          <a:noFill/>
        </p:spPr>
        <p:txBody>
          <a:bodyPr wrap="square" rtlCol="0">
            <a:spAutoFit/>
          </a:bodyPr>
          <a:lstStyle/>
          <a:p>
            <a:r>
              <a:rPr lang="en-US" altLang="zh-CN" sz="2000" dirty="0" smtClean="0">
                <a:solidFill>
                  <a:srgbClr val="FF0000"/>
                </a:solidFill>
              </a:rPr>
              <a:t>SC</a:t>
            </a:r>
            <a:r>
              <a:rPr lang="zh-CN" altLang="en-US" sz="2000" dirty="0" smtClean="0">
                <a:solidFill>
                  <a:srgbClr val="FF0000"/>
                </a:solidFill>
              </a:rPr>
              <a:t>专员形式审查报批文件</a:t>
            </a:r>
            <a:endParaRPr lang="zh-CN" altLang="en-US" sz="2000" dirty="0">
              <a:solidFill>
                <a:srgbClr val="FF0000"/>
              </a:solidFill>
            </a:endParaRPr>
          </a:p>
        </p:txBody>
      </p:sp>
      <p:pic>
        <p:nvPicPr>
          <p:cNvPr id="24" name="图片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98087" y="2086838"/>
            <a:ext cx="8122067" cy="4432528"/>
          </a:xfrm>
          <a:prstGeom prst="rect">
            <a:avLst/>
          </a:prstGeom>
        </p:spPr>
      </p:pic>
      <p:sp>
        <p:nvSpPr>
          <p:cNvPr id="25" name="文本框 24"/>
          <p:cNvSpPr txBox="1"/>
          <p:nvPr/>
        </p:nvSpPr>
        <p:spPr>
          <a:xfrm>
            <a:off x="2265230" y="4100430"/>
            <a:ext cx="1424539" cy="1015663"/>
          </a:xfrm>
          <a:prstGeom prst="rect">
            <a:avLst/>
          </a:prstGeom>
          <a:noFill/>
        </p:spPr>
        <p:txBody>
          <a:bodyPr wrap="square" rtlCol="0">
            <a:spAutoFit/>
          </a:bodyPr>
          <a:lstStyle/>
          <a:p>
            <a:r>
              <a:rPr lang="en-US" altLang="zh-CN" sz="2000" dirty="0" smtClean="0">
                <a:solidFill>
                  <a:srgbClr val="FF0000"/>
                </a:solidFill>
              </a:rPr>
              <a:t>SC</a:t>
            </a:r>
            <a:r>
              <a:rPr lang="zh-CN" altLang="en-US" sz="2000" dirty="0" smtClean="0">
                <a:solidFill>
                  <a:srgbClr val="FF0000"/>
                </a:solidFill>
              </a:rPr>
              <a:t>秘书形式审查报批文件</a:t>
            </a:r>
            <a:endParaRPr lang="zh-CN" altLang="en-US" sz="2000" dirty="0">
              <a:solidFill>
                <a:srgbClr val="FF0000"/>
              </a:solidFill>
            </a:endParaRPr>
          </a:p>
        </p:txBody>
      </p:sp>
      <p:pic>
        <p:nvPicPr>
          <p:cNvPr id="26" name="图片 2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98087" y="2085087"/>
            <a:ext cx="8109367" cy="4851649"/>
          </a:xfrm>
          <a:prstGeom prst="rect">
            <a:avLst/>
          </a:prstGeom>
        </p:spPr>
      </p:pic>
      <p:sp>
        <p:nvSpPr>
          <p:cNvPr id="27" name="文本框 26"/>
          <p:cNvSpPr txBox="1"/>
          <p:nvPr/>
        </p:nvSpPr>
        <p:spPr>
          <a:xfrm>
            <a:off x="2379040" y="3947551"/>
            <a:ext cx="1424539" cy="1015663"/>
          </a:xfrm>
          <a:prstGeom prst="rect">
            <a:avLst/>
          </a:prstGeom>
          <a:noFill/>
        </p:spPr>
        <p:txBody>
          <a:bodyPr wrap="square" rtlCol="0">
            <a:spAutoFit/>
          </a:bodyPr>
          <a:lstStyle/>
          <a:p>
            <a:r>
              <a:rPr lang="en-US" altLang="zh-CN" sz="2000" dirty="0" smtClean="0">
                <a:solidFill>
                  <a:srgbClr val="FF0000"/>
                </a:solidFill>
              </a:rPr>
              <a:t>TC</a:t>
            </a:r>
            <a:r>
              <a:rPr lang="zh-CN" altLang="en-US" sz="2000" dirty="0" smtClean="0">
                <a:solidFill>
                  <a:srgbClr val="FF0000"/>
                </a:solidFill>
              </a:rPr>
              <a:t>专员形式审查报批文件</a:t>
            </a:r>
            <a:endParaRPr lang="zh-CN" altLang="en-US" sz="2000" dirty="0">
              <a:solidFill>
                <a:srgbClr val="FF0000"/>
              </a:solidFill>
            </a:endParaRPr>
          </a:p>
        </p:txBody>
      </p:sp>
      <p:pic>
        <p:nvPicPr>
          <p:cNvPr id="28" name="图片 2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98087" y="2094712"/>
            <a:ext cx="8325278" cy="4584936"/>
          </a:xfrm>
          <a:prstGeom prst="rect">
            <a:avLst/>
          </a:prstGeom>
        </p:spPr>
      </p:pic>
      <p:sp>
        <p:nvSpPr>
          <p:cNvPr id="29" name="文本框 28"/>
          <p:cNvSpPr txBox="1"/>
          <p:nvPr/>
        </p:nvSpPr>
        <p:spPr>
          <a:xfrm>
            <a:off x="2137616" y="4305204"/>
            <a:ext cx="1838426" cy="707886"/>
          </a:xfrm>
          <a:prstGeom prst="rect">
            <a:avLst/>
          </a:prstGeom>
          <a:noFill/>
        </p:spPr>
        <p:txBody>
          <a:bodyPr wrap="square" rtlCol="0">
            <a:spAutoFit/>
          </a:bodyPr>
          <a:lstStyle/>
          <a:p>
            <a:r>
              <a:rPr lang="en-US" altLang="zh-CN" sz="2000" dirty="0" smtClean="0">
                <a:solidFill>
                  <a:srgbClr val="FF0000"/>
                </a:solidFill>
              </a:rPr>
              <a:t>TC</a:t>
            </a:r>
            <a:r>
              <a:rPr lang="zh-CN" altLang="en-US" sz="2000" dirty="0" smtClean="0">
                <a:solidFill>
                  <a:srgbClr val="FF0000"/>
                </a:solidFill>
              </a:rPr>
              <a:t>秘书上传“报批函”</a:t>
            </a:r>
            <a:endParaRPr lang="zh-CN" altLang="en-US" sz="2000" dirty="0">
              <a:solidFill>
                <a:srgbClr val="FF0000"/>
              </a:solidFill>
            </a:endParaRPr>
          </a:p>
        </p:txBody>
      </p:sp>
      <p:sp>
        <p:nvSpPr>
          <p:cNvPr id="21"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22"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2.5</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259226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7"/>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24"/>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xit" presetSubtype="0" fill="hold" grpId="1" nodeType="withEffect">
                                  <p:stCondLst>
                                    <p:cond delay="0"/>
                                  </p:stCondLst>
                                  <p:childTnLst>
                                    <p:set>
                                      <p:cBhvr>
                                        <p:cTn id="40" dur="1" fill="hold">
                                          <p:stCondLst>
                                            <p:cond delay="0"/>
                                          </p:stCondLst>
                                        </p:cTn>
                                        <p:tgtEl>
                                          <p:spTgt spid="27"/>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7" grpId="1"/>
      <p:bldP spid="25" grpId="0"/>
      <p:bldP spid="25" grpId="1"/>
      <p:bldP spid="27" grpId="0"/>
      <p:bldP spid="27" grpId="1"/>
      <p:bldP spid="2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519810" y="1222058"/>
            <a:ext cx="4725958" cy="5672322"/>
          </a:xfrm>
          <a:prstGeom prst="rect">
            <a:avLst/>
          </a:prstGeom>
        </p:spPr>
        <p:txBody>
          <a:bodyPr wrap="square">
            <a:spAutoFit/>
          </a:bodyPr>
          <a:lstStyle/>
          <a:p>
            <a:pPr fontAlgn="auto">
              <a:lnSpc>
                <a:spcPct val="120000"/>
              </a:lnSpc>
              <a:spcBef>
                <a:spcPts val="0"/>
              </a:spcBef>
              <a:spcAft>
                <a:spcPts val="600"/>
              </a:spcAft>
              <a:defRPr/>
            </a:pPr>
            <a:r>
              <a:rPr lang="en-US" altLang="zh-CN" sz="2800" b="1" dirty="0" smtClean="0">
                <a:solidFill>
                  <a:srgbClr val="0070C0"/>
                </a:solidFill>
                <a:latin typeface="微软雅黑" panose="020B0503020204020204" pitchFamily="34" charset="-122"/>
                <a:ea typeface="微软雅黑" panose="020B0503020204020204" pitchFamily="34" charset="-122"/>
              </a:rPr>
              <a:t>2.5</a:t>
            </a:r>
            <a:r>
              <a:rPr lang="en-US" altLang="zh-CN" sz="2000" b="1" dirty="0" smtClean="0">
                <a:solidFill>
                  <a:srgbClr val="0070C0"/>
                </a:solidFill>
                <a:latin typeface="微软雅黑" panose="020B0503020204020204" pitchFamily="34" charset="-122"/>
                <a:ea typeface="微软雅黑" panose="020B0503020204020204" pitchFamily="34" charset="-122"/>
              </a:rPr>
              <a:t>  </a:t>
            </a:r>
            <a:r>
              <a:rPr lang="zh-CN" altLang="en-US" sz="2000" b="1" dirty="0" smtClean="0">
                <a:solidFill>
                  <a:srgbClr val="0070C0"/>
                </a:solidFill>
                <a:latin typeface="微软雅黑" panose="020B0503020204020204" pitchFamily="34" charset="-122"/>
                <a:ea typeface="微软雅黑" panose="020B0503020204020204" pitchFamily="34" charset="-122"/>
              </a:rPr>
              <a:t>审查阶段小结</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dirty="0" smtClean="0"/>
              <a:t>WG</a:t>
            </a:r>
            <a:r>
              <a:rPr lang="zh-CN" altLang="en-US" dirty="0" smtClean="0"/>
              <a:t>上传送审稿后，</a:t>
            </a:r>
            <a:r>
              <a:rPr lang="en-US" altLang="zh-CN" dirty="0" smtClean="0"/>
              <a:t>SC</a:t>
            </a:r>
            <a:r>
              <a:rPr lang="zh-CN" altLang="en-US" dirty="0" smtClean="0"/>
              <a:t>专员形式审查</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SC</a:t>
            </a:r>
            <a:r>
              <a:rPr lang="zh-CN" altLang="en-US" kern="0" dirty="0" smtClean="0">
                <a:solidFill>
                  <a:srgbClr val="000000"/>
                </a:solidFill>
              </a:rPr>
              <a:t>秘书组织初步审查，上传初步审查会议纪要</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WG</a:t>
            </a:r>
            <a:r>
              <a:rPr lang="zh-CN" altLang="en-US" kern="0" dirty="0" smtClean="0">
                <a:solidFill>
                  <a:srgbClr val="000000"/>
                </a:solidFill>
              </a:rPr>
              <a:t>响应初步审查意见，上传送审修改稿等相关材料</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SC</a:t>
            </a:r>
            <a:r>
              <a:rPr lang="zh-CN" altLang="en-US" kern="0" dirty="0" smtClean="0">
                <a:solidFill>
                  <a:srgbClr val="000000"/>
                </a:solidFill>
              </a:rPr>
              <a:t>专员形式审查、秘书上传送审函发</a:t>
            </a:r>
            <a:r>
              <a:rPr lang="en-US" altLang="zh-CN" kern="0" dirty="0" smtClean="0">
                <a:solidFill>
                  <a:srgbClr val="000000"/>
                </a:solidFill>
              </a:rPr>
              <a:t>TC</a:t>
            </a:r>
            <a:r>
              <a:rPr lang="zh-CN" altLang="en-US" kern="0" dirty="0" smtClean="0">
                <a:solidFill>
                  <a:srgbClr val="000000"/>
                </a:solidFill>
              </a:rPr>
              <a:t>进行审查</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TC</a:t>
            </a:r>
            <a:r>
              <a:rPr lang="zh-CN" altLang="en-US" kern="0" dirty="0" smtClean="0">
                <a:solidFill>
                  <a:srgbClr val="000000"/>
                </a:solidFill>
              </a:rPr>
              <a:t>专员形式审查、秘书发</a:t>
            </a:r>
            <a:r>
              <a:rPr lang="en-US" altLang="zh-CN" kern="0" dirty="0" smtClean="0">
                <a:solidFill>
                  <a:srgbClr val="000000"/>
                </a:solidFill>
              </a:rPr>
              <a:t>TC</a:t>
            </a:r>
            <a:r>
              <a:rPr lang="zh-CN" altLang="en-US" kern="0" dirty="0" smtClean="0">
                <a:solidFill>
                  <a:srgbClr val="000000"/>
                </a:solidFill>
              </a:rPr>
              <a:t>委员进行审查</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TC</a:t>
            </a:r>
            <a:r>
              <a:rPr lang="zh-CN" altLang="en-US" kern="0" dirty="0" smtClean="0">
                <a:solidFill>
                  <a:srgbClr val="000000"/>
                </a:solidFill>
              </a:rPr>
              <a:t>秘书形成报告（会议纪要）</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WG</a:t>
            </a:r>
            <a:r>
              <a:rPr lang="zh-CN" altLang="en-US" kern="0" dirty="0" smtClean="0">
                <a:solidFill>
                  <a:srgbClr val="000000"/>
                </a:solidFill>
              </a:rPr>
              <a:t>响应落实审查意见上传报批稿</a:t>
            </a:r>
            <a:endParaRPr lang="en-US" altLang="zh-CN"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kern="0" dirty="0" smtClean="0">
                <a:solidFill>
                  <a:srgbClr val="000000"/>
                </a:solidFill>
              </a:rPr>
              <a:t>SC</a:t>
            </a:r>
            <a:r>
              <a:rPr lang="zh-CN" altLang="en-US" kern="0" dirty="0" smtClean="0">
                <a:solidFill>
                  <a:srgbClr val="000000"/>
                </a:solidFill>
              </a:rPr>
              <a:t>、</a:t>
            </a:r>
            <a:r>
              <a:rPr lang="en-US" altLang="zh-CN" kern="0" dirty="0" smtClean="0">
                <a:solidFill>
                  <a:srgbClr val="000000"/>
                </a:solidFill>
              </a:rPr>
              <a:t>TC</a:t>
            </a:r>
            <a:r>
              <a:rPr lang="zh-CN" altLang="en-US" kern="0" dirty="0" smtClean="0">
                <a:solidFill>
                  <a:srgbClr val="000000"/>
                </a:solidFill>
              </a:rPr>
              <a:t>审查后，</a:t>
            </a:r>
            <a:r>
              <a:rPr lang="en-US" altLang="zh-CN" kern="0" dirty="0" smtClean="0">
                <a:solidFill>
                  <a:srgbClr val="000000"/>
                </a:solidFill>
              </a:rPr>
              <a:t>TC</a:t>
            </a:r>
            <a:r>
              <a:rPr lang="zh-CN" altLang="en-US" kern="0" dirty="0" smtClean="0">
                <a:solidFill>
                  <a:srgbClr val="000000"/>
                </a:solidFill>
              </a:rPr>
              <a:t>秘书上传报批函</a:t>
            </a:r>
            <a:endParaRPr lang="en-US" altLang="zh-CN" kern="0" dirty="0" smtClean="0">
              <a:solidFill>
                <a:srgbClr val="000000"/>
              </a:solidFill>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45768" y="2144141"/>
            <a:ext cx="6629761" cy="3754202"/>
          </a:xfrm>
          <a:prstGeom prst="rect">
            <a:avLst/>
          </a:prstGeom>
        </p:spPr>
      </p:pic>
      <p:sp>
        <p:nvSpPr>
          <p:cNvPr id="8"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13306297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547958" y="1664821"/>
            <a:ext cx="4725958" cy="4158061"/>
          </a:xfrm>
          <a:prstGeom prst="rect">
            <a:avLst/>
          </a:prstGeom>
        </p:spPr>
        <p:txBody>
          <a:bodyPr wrap="square">
            <a:spAutoFit/>
          </a:bodyPr>
          <a:lstStyle/>
          <a:p>
            <a:pPr fontAlgn="auto">
              <a:lnSpc>
                <a:spcPct val="120000"/>
              </a:lnSpc>
              <a:spcBef>
                <a:spcPts val="0"/>
              </a:spcBef>
              <a:spcAft>
                <a:spcPts val="600"/>
              </a:spcAft>
              <a:defRPr/>
            </a:pPr>
            <a:r>
              <a:rPr lang="en-US" altLang="zh-CN" sz="3600" b="1" dirty="0" smtClean="0">
                <a:solidFill>
                  <a:srgbClr val="0070C0"/>
                </a:solidFill>
                <a:latin typeface="微软雅黑" panose="020B0503020204020204" pitchFamily="34" charset="-122"/>
                <a:ea typeface="微软雅黑" panose="020B0503020204020204" pitchFamily="34" charset="-122"/>
              </a:rPr>
              <a:t>2.6</a:t>
            </a:r>
            <a:r>
              <a:rPr lang="en-US" altLang="zh-CN" sz="2800" b="1" dirty="0" smtClean="0">
                <a:solidFill>
                  <a:srgbClr val="0070C0"/>
                </a:solidFill>
                <a:latin typeface="微软雅黑" panose="020B0503020204020204" pitchFamily="34" charset="-122"/>
                <a:ea typeface="微软雅黑" panose="020B0503020204020204" pitchFamily="34" charset="-122"/>
              </a:rPr>
              <a:t>  </a:t>
            </a:r>
            <a:r>
              <a:rPr lang="zh-CN" altLang="en-US" sz="2800" b="1" dirty="0" smtClean="0">
                <a:solidFill>
                  <a:srgbClr val="0070C0"/>
                </a:solidFill>
                <a:latin typeface="微软雅黑" panose="020B0503020204020204" pitchFamily="34" charset="-122"/>
                <a:ea typeface="微软雅黑" panose="020B0503020204020204" pitchFamily="34" charset="-122"/>
              </a:rPr>
              <a:t>报批阶段流程</a:t>
            </a:r>
            <a:r>
              <a:rPr lang="zh-CN" altLang="en-US" sz="2800" b="1" dirty="0">
                <a:solidFill>
                  <a:srgbClr val="0070C0"/>
                </a:solidFill>
                <a:latin typeface="微软雅黑" panose="020B0503020204020204" pitchFamily="34" charset="-122"/>
                <a:ea typeface="微软雅黑" panose="020B0503020204020204" pitchFamily="34" charset="-122"/>
              </a:rPr>
              <a:t>概述</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dirty="0" smtClean="0"/>
              <a:t>WG</a:t>
            </a:r>
            <a:r>
              <a:rPr lang="zh-CN" altLang="en-US" sz="2400" dirty="0" smtClean="0"/>
              <a:t>上传报批稿后，</a:t>
            </a:r>
            <a:r>
              <a:rPr lang="en-US" altLang="zh-CN" sz="2400" dirty="0" smtClean="0"/>
              <a:t>SC</a:t>
            </a:r>
            <a:r>
              <a:rPr lang="zh-CN" altLang="en-US" sz="2400" dirty="0" smtClean="0"/>
              <a:t>专员、</a:t>
            </a:r>
            <a:r>
              <a:rPr lang="en-US" altLang="zh-CN" sz="2400" dirty="0" smtClean="0"/>
              <a:t>SC</a:t>
            </a:r>
            <a:r>
              <a:rPr lang="zh-CN" altLang="en-US" sz="2400" dirty="0" smtClean="0"/>
              <a:t>秘书、</a:t>
            </a:r>
            <a:r>
              <a:rPr lang="en-US" altLang="zh-CN" sz="2400" dirty="0" smtClean="0"/>
              <a:t>TC</a:t>
            </a:r>
            <a:r>
              <a:rPr lang="zh-CN" altLang="en-US" sz="2400" dirty="0" smtClean="0"/>
              <a:t>专员形式审查</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TC</a:t>
            </a:r>
            <a:r>
              <a:rPr lang="zh-CN" altLang="en-US" sz="2400" kern="0" dirty="0" smtClean="0">
                <a:solidFill>
                  <a:srgbClr val="000000"/>
                </a:solidFill>
              </a:rPr>
              <a:t>秘书上传报批函</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kern="0" dirty="0" smtClean="0">
                <a:solidFill>
                  <a:srgbClr val="000000"/>
                </a:solidFill>
              </a:rPr>
              <a:t>标准部审查通过，线下流程上协会办公会</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kern="0" dirty="0" smtClean="0">
                <a:solidFill>
                  <a:srgbClr val="000000"/>
                </a:solidFill>
              </a:rPr>
              <a:t>报批流程结束</a:t>
            </a:r>
            <a:endParaRPr lang="en-US" altLang="zh-CN" sz="2400" kern="0" dirty="0" smtClean="0">
              <a:solidFill>
                <a:srgbClr val="000000"/>
              </a:solidFill>
            </a:endParaRPr>
          </a:p>
        </p:txBody>
      </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0898" y="1732943"/>
            <a:ext cx="6504587" cy="1249553"/>
          </a:xfrm>
          <a:prstGeom prst="rect">
            <a:avLst/>
          </a:prstGeom>
        </p:spPr>
      </p:pic>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0898" y="3223873"/>
            <a:ext cx="6444034" cy="2830418"/>
          </a:xfrm>
          <a:prstGeom prst="rect">
            <a:avLst/>
          </a:prstGeom>
        </p:spPr>
      </p:pic>
      <p:sp>
        <p:nvSpPr>
          <p:cNvPr id="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36205831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898087" y="1173938"/>
            <a:ext cx="9811313" cy="797141"/>
          </a:xfrm>
          <a:prstGeom prst="rect">
            <a:avLst/>
          </a:prstGeom>
        </p:spPr>
        <p:txBody>
          <a:bodyPr wrap="square">
            <a:spAutoFit/>
          </a:bodyPr>
          <a:lstStyle/>
          <a:p>
            <a:pPr fontAlgn="auto">
              <a:lnSpc>
                <a:spcPct val="120000"/>
              </a:lnSpc>
              <a:spcBef>
                <a:spcPts val="0"/>
              </a:spcBef>
              <a:spcAft>
                <a:spcPts val="600"/>
              </a:spcAft>
              <a:defRPr/>
            </a:pPr>
            <a:r>
              <a:rPr lang="zh-CN" altLang="en-US" b="1" dirty="0">
                <a:solidFill>
                  <a:srgbClr val="0070C0"/>
                </a:solidFill>
                <a:latin typeface="微软雅黑" panose="020B0503020204020204" pitchFamily="34" charset="-122"/>
                <a:ea typeface="微软雅黑" panose="020B0503020204020204" pitchFamily="34" charset="-122"/>
              </a:rPr>
              <a:t>报批</a:t>
            </a:r>
            <a:r>
              <a:rPr lang="zh-CN" altLang="en-US" b="1" dirty="0" smtClean="0">
                <a:solidFill>
                  <a:srgbClr val="0070C0"/>
                </a:solidFill>
                <a:latin typeface="微软雅黑" panose="020B0503020204020204" pitchFamily="34" charset="-122"/>
                <a:ea typeface="微软雅黑" panose="020B0503020204020204" pitchFamily="34" charset="-122"/>
              </a:rPr>
              <a:t>阶段</a:t>
            </a:r>
            <a:r>
              <a:rPr lang="en-US" altLang="zh-CN" b="1" dirty="0" smtClean="0">
                <a:solidFill>
                  <a:srgbClr val="0070C0"/>
                </a:solidFill>
                <a:latin typeface="微软雅黑" panose="020B0503020204020204" pitchFamily="34" charset="-122"/>
                <a:ea typeface="微软雅黑" panose="020B0503020204020204" pitchFamily="34" charset="-122"/>
              </a:rPr>
              <a:t>-TC</a:t>
            </a:r>
            <a:r>
              <a:rPr lang="zh-CN" altLang="en-US" b="1" dirty="0">
                <a:solidFill>
                  <a:srgbClr val="0070C0"/>
                </a:solidFill>
                <a:latin typeface="微软雅黑" panose="020B0503020204020204" pitchFamily="34" charset="-122"/>
                <a:ea typeface="微软雅黑" panose="020B0503020204020204" pitchFamily="34" charset="-122"/>
              </a:rPr>
              <a:t>上</a:t>
            </a:r>
            <a:r>
              <a:rPr lang="zh-CN" altLang="en-US" b="1" dirty="0" smtClean="0">
                <a:solidFill>
                  <a:srgbClr val="0070C0"/>
                </a:solidFill>
                <a:latin typeface="微软雅黑" panose="020B0503020204020204" pitchFamily="34" charset="-122"/>
                <a:ea typeface="微软雅黑" panose="020B0503020204020204" pitchFamily="34" charset="-122"/>
              </a:rPr>
              <a:t>传报批函</a:t>
            </a:r>
            <a:r>
              <a:rPr lang="en-US" altLang="zh-CN" b="1" dirty="0" smtClean="0">
                <a:solidFill>
                  <a:srgbClr val="0070C0"/>
                </a:solidFill>
                <a:latin typeface="微软雅黑" panose="020B0503020204020204" pitchFamily="34" charset="-122"/>
                <a:ea typeface="微软雅黑" panose="020B0503020204020204" pitchFamily="34" charset="-122"/>
              </a:rPr>
              <a:t>-</a:t>
            </a:r>
            <a:r>
              <a:rPr lang="zh-CN" altLang="en-US" b="1" dirty="0" smtClean="0">
                <a:solidFill>
                  <a:srgbClr val="0070C0"/>
                </a:solidFill>
                <a:latin typeface="微软雅黑" panose="020B0503020204020204" pitchFamily="34" charset="-122"/>
                <a:ea typeface="微软雅黑" panose="020B0503020204020204" pitchFamily="34" charset="-122"/>
              </a:rPr>
              <a:t>标准部审查</a:t>
            </a:r>
            <a:r>
              <a:rPr lang="en-US" altLang="zh-CN" b="1" dirty="0" smtClean="0">
                <a:solidFill>
                  <a:srgbClr val="0070C0"/>
                </a:solidFill>
                <a:latin typeface="微软雅黑" panose="020B0503020204020204" pitchFamily="34" charset="-122"/>
                <a:ea typeface="微软雅黑" panose="020B0503020204020204" pitchFamily="34" charset="-122"/>
              </a:rPr>
              <a:t>-</a:t>
            </a:r>
            <a:r>
              <a:rPr lang="zh-CN" altLang="en-US" b="1" dirty="0" smtClean="0">
                <a:solidFill>
                  <a:srgbClr val="0070C0"/>
                </a:solidFill>
                <a:latin typeface="微软雅黑" panose="020B0503020204020204" pitchFamily="34" charset="-122"/>
                <a:ea typeface="微软雅黑" panose="020B0503020204020204" pitchFamily="34" charset="-122"/>
              </a:rPr>
              <a:t>协会办公会批准</a:t>
            </a:r>
            <a:endParaRPr lang="en-US" altLang="zh-CN" b="1" dirty="0" smtClean="0">
              <a:solidFill>
                <a:srgbClr val="0070C0"/>
              </a:solidFill>
              <a:latin typeface="微软雅黑" panose="020B0503020204020204" pitchFamily="34" charset="-122"/>
              <a:ea typeface="微软雅黑" panose="020B0503020204020204" pitchFamily="34" charset="-122"/>
            </a:endParaRPr>
          </a:p>
          <a:p>
            <a:pPr fontAlgn="auto">
              <a:lnSpc>
                <a:spcPct val="120000"/>
              </a:lnSpc>
              <a:spcBef>
                <a:spcPts val="0"/>
              </a:spcBef>
              <a:spcAft>
                <a:spcPts val="600"/>
              </a:spcAft>
              <a:defRPr/>
            </a:pPr>
            <a:r>
              <a:rPr lang="en-US" altLang="zh-CN" sz="1600" dirty="0" smtClean="0"/>
              <a:t>TC</a:t>
            </a:r>
            <a:r>
              <a:rPr lang="zh-CN" altLang="en-US" sz="1600" dirty="0" smtClean="0"/>
              <a:t>秘书上传报批函，通过标准部审查，上报协会办公会</a:t>
            </a:r>
            <a:endParaRPr lang="en-US" altLang="zh-CN" sz="1600" kern="0" dirty="0" smtClean="0">
              <a:solidFill>
                <a:srgbClr val="000000"/>
              </a:solidFill>
            </a:endParaRPr>
          </a:p>
        </p:txBody>
      </p:sp>
      <p:pic>
        <p:nvPicPr>
          <p:cNvPr id="28" name="图片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76573" y="2175821"/>
            <a:ext cx="8325278" cy="4584936"/>
          </a:xfrm>
          <a:prstGeom prst="rect">
            <a:avLst/>
          </a:prstGeom>
        </p:spPr>
      </p:pic>
      <p:sp>
        <p:nvSpPr>
          <p:cNvPr id="29" name="文本框 28"/>
          <p:cNvSpPr txBox="1"/>
          <p:nvPr/>
        </p:nvSpPr>
        <p:spPr>
          <a:xfrm>
            <a:off x="2192345" y="4362817"/>
            <a:ext cx="1838426" cy="707886"/>
          </a:xfrm>
          <a:prstGeom prst="rect">
            <a:avLst/>
          </a:prstGeom>
          <a:noFill/>
        </p:spPr>
        <p:txBody>
          <a:bodyPr wrap="square" rtlCol="0">
            <a:spAutoFit/>
          </a:bodyPr>
          <a:lstStyle/>
          <a:p>
            <a:r>
              <a:rPr lang="en-US" altLang="zh-CN" sz="2000" dirty="0" smtClean="0">
                <a:solidFill>
                  <a:srgbClr val="FF0000"/>
                </a:solidFill>
              </a:rPr>
              <a:t>TC</a:t>
            </a:r>
            <a:r>
              <a:rPr lang="zh-CN" altLang="en-US" sz="2000" dirty="0" smtClean="0">
                <a:solidFill>
                  <a:srgbClr val="FF0000"/>
                </a:solidFill>
              </a:rPr>
              <a:t>秘书上传“报批函”</a:t>
            </a:r>
            <a:endParaRPr lang="zh-CN" altLang="en-US" sz="2000" dirty="0">
              <a:solidFill>
                <a:srgbClr val="FF0000"/>
              </a:solidFill>
            </a:endParaRPr>
          </a:p>
        </p:txBody>
      </p:sp>
      <p:pic>
        <p:nvPicPr>
          <p:cNvPr id="32" name="图片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76573" y="2183445"/>
            <a:ext cx="8299877" cy="4597636"/>
          </a:xfrm>
          <a:prstGeom prst="rect">
            <a:avLst/>
          </a:prstGeom>
        </p:spPr>
      </p:pic>
      <p:sp>
        <p:nvSpPr>
          <p:cNvPr id="33" name="文本框 32"/>
          <p:cNvSpPr txBox="1"/>
          <p:nvPr/>
        </p:nvSpPr>
        <p:spPr>
          <a:xfrm>
            <a:off x="2336724" y="4468289"/>
            <a:ext cx="1549667" cy="1015663"/>
          </a:xfrm>
          <a:prstGeom prst="rect">
            <a:avLst/>
          </a:prstGeom>
          <a:noFill/>
        </p:spPr>
        <p:txBody>
          <a:bodyPr wrap="square" rtlCol="0">
            <a:spAutoFit/>
          </a:bodyPr>
          <a:lstStyle/>
          <a:p>
            <a:r>
              <a:rPr lang="zh-CN" altLang="en-US" sz="2000" dirty="0" smtClean="0">
                <a:solidFill>
                  <a:srgbClr val="FF0000"/>
                </a:solidFill>
              </a:rPr>
              <a:t>标准部审查通过，上报协会办公会</a:t>
            </a:r>
            <a:endParaRPr lang="zh-CN" altLang="en-US" sz="2000" dirty="0">
              <a:solidFill>
                <a:srgbClr val="FF0000"/>
              </a:solidFill>
            </a:endParaRPr>
          </a:p>
        </p:txBody>
      </p:sp>
      <p:sp>
        <p:nvSpPr>
          <p:cNvPr id="21"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
        <p:nvSpPr>
          <p:cNvPr id="22" name="TextBox 41"/>
          <p:cNvSpPr txBox="1">
            <a:spLocks noChangeArrowheads="1"/>
          </p:cNvSpPr>
          <p:nvPr/>
        </p:nvSpPr>
        <p:spPr bwMode="auto">
          <a:xfrm>
            <a:off x="917843" y="1378680"/>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2.6</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3308823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xit" presetSubtype="0" fill="hold" grpId="1" nodeType="withEffect">
                                  <p:stCondLst>
                                    <p:cond delay="0"/>
                                  </p:stCondLst>
                                  <p:childTnLst>
                                    <p:set>
                                      <p:cBhvr>
                                        <p:cTn id="16" dur="1" fill="hold">
                                          <p:stCondLst>
                                            <p:cond delay="0"/>
                                          </p:stCondLst>
                                        </p:cTn>
                                        <p:tgtEl>
                                          <p:spTgt spid="29"/>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标题 1"/>
          <p:cNvSpPr txBox="1"/>
          <p:nvPr/>
        </p:nvSpPr>
        <p:spPr>
          <a:xfrm>
            <a:off x="718347" y="313383"/>
            <a:ext cx="10850563" cy="50782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t>目    录</a:t>
            </a:r>
            <a:endParaRPr lang="zh-CN" altLang="en-US" dirty="0"/>
          </a:p>
        </p:txBody>
      </p:sp>
      <p:sp>
        <p:nvSpPr>
          <p:cNvPr id="85"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grpSp>
        <p:nvGrpSpPr>
          <p:cNvPr id="44" name="组合 43"/>
          <p:cNvGrpSpPr/>
          <p:nvPr/>
        </p:nvGrpSpPr>
        <p:grpSpPr>
          <a:xfrm>
            <a:off x="3535609" y="3458775"/>
            <a:ext cx="5155319" cy="563487"/>
            <a:chOff x="3535609" y="3169589"/>
            <a:chExt cx="5155319" cy="563487"/>
          </a:xfrm>
        </p:grpSpPr>
        <p:sp>
          <p:nvSpPr>
            <p:cNvPr id="45" name="Line 4"/>
            <p:cNvSpPr>
              <a:spLocks noChangeShapeType="1"/>
            </p:cNvSpPr>
            <p:nvPr/>
          </p:nvSpPr>
          <p:spPr bwMode="gray">
            <a:xfrm>
              <a:off x="3890328" y="3707130"/>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Rectangle 5"/>
            <p:cNvSpPr>
              <a:spLocks noChangeAspect="1" noChangeArrowheads="1"/>
            </p:cNvSpPr>
            <p:nvPr/>
          </p:nvSpPr>
          <p:spPr bwMode="gray">
            <a:xfrm rot="3419336">
              <a:off x="3559865" y="3145333"/>
              <a:ext cx="563487" cy="612000"/>
            </a:xfrm>
            <a:prstGeom prst="rect">
              <a:avLst/>
            </a:prstGeom>
            <a:gradFill rotWithShape="1">
              <a:gsLst>
                <a:gs pos="0">
                  <a:srgbClr val="00B0F0"/>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00B0F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Text Box 6"/>
            <p:cNvSpPr txBox="1">
              <a:spLocks noChangeArrowheads="1"/>
            </p:cNvSpPr>
            <p:nvPr/>
          </p:nvSpPr>
          <p:spPr bwMode="gray">
            <a:xfrm>
              <a:off x="4423728" y="3218180"/>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a:solidFill>
                    <a:srgbClr val="000000"/>
                  </a:solidFill>
                  <a:latin typeface="Arial"/>
                  <a:ea typeface="微软雅黑"/>
                </a:rPr>
                <a:t>制</a:t>
              </a:r>
              <a:r>
                <a:rPr lang="zh-CN" altLang="en-US" sz="2500" b="1" dirty="0" smtClean="0">
                  <a:solidFill>
                    <a:srgbClr val="000000"/>
                  </a:solidFill>
                  <a:latin typeface="Arial"/>
                  <a:ea typeface="微软雅黑"/>
                </a:rPr>
                <a:t>修订流程管理</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8" name="Text Box 7"/>
            <p:cNvSpPr txBox="1">
              <a:spLocks noChangeArrowheads="1"/>
            </p:cNvSpPr>
            <p:nvPr/>
          </p:nvSpPr>
          <p:spPr bwMode="gray">
            <a:xfrm>
              <a:off x="3635277" y="3190899"/>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二</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49" name="组合 48"/>
          <p:cNvGrpSpPr/>
          <p:nvPr/>
        </p:nvGrpSpPr>
        <p:grpSpPr>
          <a:xfrm>
            <a:off x="3535609" y="4961214"/>
            <a:ext cx="5155319" cy="563487"/>
            <a:chOff x="3535609" y="4106214"/>
            <a:chExt cx="5155319" cy="563487"/>
          </a:xfrm>
        </p:grpSpPr>
        <p:sp>
          <p:nvSpPr>
            <p:cNvPr id="50" name="Line 9"/>
            <p:cNvSpPr>
              <a:spLocks noChangeShapeType="1"/>
            </p:cNvSpPr>
            <p:nvPr/>
          </p:nvSpPr>
          <p:spPr bwMode="gray">
            <a:xfrm>
              <a:off x="3890328" y="4643755"/>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Rectangle 10"/>
            <p:cNvSpPr>
              <a:spLocks noChangeAspect="1" noChangeArrowheads="1"/>
            </p:cNvSpPr>
            <p:nvPr/>
          </p:nvSpPr>
          <p:spPr bwMode="gray">
            <a:xfrm rot="3419336">
              <a:off x="3559865" y="4081958"/>
              <a:ext cx="563487" cy="612000"/>
            </a:xfrm>
            <a:prstGeom prst="rect">
              <a:avLst/>
            </a:prstGeom>
            <a:gradFill flip="none" rotWithShape="1">
              <a:gsLst>
                <a:gs pos="0">
                  <a:srgbClr val="FFC000"/>
                </a:gs>
                <a:gs pos="100000">
                  <a:schemeClr val="hlink">
                    <a:gamma/>
                    <a:shade val="46275"/>
                    <a:invGamma/>
                  </a:schemeClr>
                </a:gs>
              </a:gsLst>
              <a:lin ang="5400000" scaled="1"/>
              <a:tileRect/>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FFC00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Text Box 11"/>
            <p:cNvSpPr txBox="1">
              <a:spLocks noChangeArrowheads="1"/>
            </p:cNvSpPr>
            <p:nvPr/>
          </p:nvSpPr>
          <p:spPr bwMode="gray">
            <a:xfrm>
              <a:off x="4423728" y="4154805"/>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a:solidFill>
                    <a:srgbClr val="000000"/>
                  </a:solidFill>
                  <a:latin typeface="Arial"/>
                  <a:ea typeface="微软雅黑"/>
                </a:rPr>
                <a:t>标准</a:t>
              </a:r>
              <a:r>
                <a:rPr lang="zh-CN" altLang="en-US" sz="2500" b="1" dirty="0" smtClean="0">
                  <a:solidFill>
                    <a:srgbClr val="000000"/>
                  </a:solidFill>
                  <a:latin typeface="Arial"/>
                  <a:ea typeface="微软雅黑"/>
                </a:rPr>
                <a:t>库服务</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3" name="Text Box 12"/>
            <p:cNvSpPr txBox="1">
              <a:spLocks noChangeArrowheads="1"/>
            </p:cNvSpPr>
            <p:nvPr/>
          </p:nvSpPr>
          <p:spPr bwMode="gray">
            <a:xfrm>
              <a:off x="3635277" y="4127524"/>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三</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54" name="组合 53"/>
          <p:cNvGrpSpPr/>
          <p:nvPr/>
        </p:nvGrpSpPr>
        <p:grpSpPr>
          <a:xfrm>
            <a:off x="3540227" y="2104439"/>
            <a:ext cx="5155319" cy="563487"/>
            <a:chOff x="3540227" y="2208134"/>
            <a:chExt cx="5155319" cy="563487"/>
          </a:xfrm>
        </p:grpSpPr>
        <p:sp>
          <p:nvSpPr>
            <p:cNvPr id="55" name="Line 9"/>
            <p:cNvSpPr>
              <a:spLocks noChangeShapeType="1"/>
            </p:cNvSpPr>
            <p:nvPr/>
          </p:nvSpPr>
          <p:spPr bwMode="gray">
            <a:xfrm>
              <a:off x="3894946" y="2745675"/>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Rectangle 10"/>
            <p:cNvSpPr>
              <a:spLocks noChangeAspect="1" noChangeArrowheads="1"/>
            </p:cNvSpPr>
            <p:nvPr/>
          </p:nvSpPr>
          <p:spPr bwMode="gray">
            <a:xfrm rot="3419336">
              <a:off x="3564483" y="2183878"/>
              <a:ext cx="563487" cy="612000"/>
            </a:xfrm>
            <a:prstGeom prst="rect">
              <a:avLst/>
            </a:prstGeom>
            <a:gradFill rotWithShape="1">
              <a:gsLst>
                <a:gs pos="0">
                  <a:srgbClr val="FF0000"/>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FF000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Text Box 11"/>
            <p:cNvSpPr txBox="1">
              <a:spLocks noChangeArrowheads="1"/>
            </p:cNvSpPr>
            <p:nvPr/>
          </p:nvSpPr>
          <p:spPr bwMode="gray">
            <a:xfrm>
              <a:off x="4428346" y="2256725"/>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smtClean="0">
                  <a:solidFill>
                    <a:srgbClr val="000000"/>
                  </a:solidFill>
                  <a:latin typeface="Arial"/>
                  <a:ea typeface="微软雅黑"/>
                </a:rPr>
                <a:t>功能简介</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8" name="Text Box 12"/>
            <p:cNvSpPr txBox="1">
              <a:spLocks noChangeArrowheads="1"/>
            </p:cNvSpPr>
            <p:nvPr/>
          </p:nvSpPr>
          <p:spPr bwMode="gray">
            <a:xfrm>
              <a:off x="3639895" y="2229444"/>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一</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198356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5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547958" y="1664821"/>
            <a:ext cx="4725958" cy="4158061"/>
          </a:xfrm>
          <a:prstGeom prst="rect">
            <a:avLst/>
          </a:prstGeom>
        </p:spPr>
        <p:txBody>
          <a:bodyPr wrap="square">
            <a:spAutoFit/>
          </a:bodyPr>
          <a:lstStyle/>
          <a:p>
            <a:pPr fontAlgn="auto">
              <a:lnSpc>
                <a:spcPct val="120000"/>
              </a:lnSpc>
              <a:spcBef>
                <a:spcPts val="0"/>
              </a:spcBef>
              <a:spcAft>
                <a:spcPts val="600"/>
              </a:spcAft>
              <a:defRPr/>
            </a:pPr>
            <a:r>
              <a:rPr lang="en-US" altLang="zh-CN" sz="3600" b="1" dirty="0" smtClean="0">
                <a:solidFill>
                  <a:srgbClr val="0070C0"/>
                </a:solidFill>
                <a:latin typeface="微软雅黑" panose="020B0503020204020204" pitchFamily="34" charset="-122"/>
                <a:ea typeface="微软雅黑" panose="020B0503020204020204" pitchFamily="34" charset="-122"/>
              </a:rPr>
              <a:t>2.6</a:t>
            </a:r>
            <a:r>
              <a:rPr lang="en-US" altLang="zh-CN" sz="2800" b="1" dirty="0" smtClean="0">
                <a:solidFill>
                  <a:srgbClr val="0070C0"/>
                </a:solidFill>
                <a:latin typeface="微软雅黑" panose="020B0503020204020204" pitchFamily="34" charset="-122"/>
                <a:ea typeface="微软雅黑" panose="020B0503020204020204" pitchFamily="34" charset="-122"/>
              </a:rPr>
              <a:t>  </a:t>
            </a:r>
            <a:r>
              <a:rPr lang="zh-CN" altLang="en-US" sz="2800" b="1" dirty="0" smtClean="0">
                <a:solidFill>
                  <a:srgbClr val="0070C0"/>
                </a:solidFill>
                <a:latin typeface="微软雅黑" panose="020B0503020204020204" pitchFamily="34" charset="-122"/>
                <a:ea typeface="微软雅黑" panose="020B0503020204020204" pitchFamily="34" charset="-122"/>
              </a:rPr>
              <a:t>报批阶段流程小结</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dirty="0" smtClean="0"/>
              <a:t>WG</a:t>
            </a:r>
            <a:r>
              <a:rPr lang="zh-CN" altLang="en-US" sz="2400" dirty="0" smtClean="0"/>
              <a:t>上传报批稿后，</a:t>
            </a:r>
            <a:r>
              <a:rPr lang="en-US" altLang="zh-CN" sz="2400" dirty="0" smtClean="0"/>
              <a:t>SC</a:t>
            </a:r>
            <a:r>
              <a:rPr lang="zh-CN" altLang="en-US" sz="2400" dirty="0" smtClean="0"/>
              <a:t>专员、</a:t>
            </a:r>
            <a:r>
              <a:rPr lang="en-US" altLang="zh-CN" sz="2400" dirty="0" smtClean="0"/>
              <a:t>SC</a:t>
            </a:r>
            <a:r>
              <a:rPr lang="zh-CN" altLang="en-US" sz="2400" dirty="0" smtClean="0"/>
              <a:t>秘书、</a:t>
            </a:r>
            <a:r>
              <a:rPr lang="en-US" altLang="zh-CN" sz="2400" dirty="0" smtClean="0"/>
              <a:t>TC</a:t>
            </a:r>
            <a:r>
              <a:rPr lang="zh-CN" altLang="en-US" sz="2400" dirty="0" smtClean="0"/>
              <a:t>专员形式审查</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en-US" altLang="zh-CN" sz="2400" kern="0" dirty="0" smtClean="0">
                <a:solidFill>
                  <a:srgbClr val="000000"/>
                </a:solidFill>
              </a:rPr>
              <a:t>TC</a:t>
            </a:r>
            <a:r>
              <a:rPr lang="zh-CN" altLang="en-US" sz="2400" kern="0" dirty="0" smtClean="0">
                <a:solidFill>
                  <a:srgbClr val="000000"/>
                </a:solidFill>
              </a:rPr>
              <a:t>秘书上传报批函</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kern="0" dirty="0" smtClean="0">
                <a:solidFill>
                  <a:srgbClr val="000000"/>
                </a:solidFill>
              </a:rPr>
              <a:t>标准部审查通过，线下流程上协会办公会</a:t>
            </a:r>
            <a:endParaRPr lang="en-US" altLang="zh-CN" sz="2400" kern="0" dirty="0" smtClean="0">
              <a:solidFill>
                <a:srgbClr val="000000"/>
              </a:solidFill>
            </a:endParaRPr>
          </a:p>
          <a:p>
            <a:pPr marL="285750" indent="-285750" eaLnBrk="0" hangingPunct="0">
              <a:lnSpc>
                <a:spcPct val="150000"/>
              </a:lnSpc>
              <a:buFont typeface="Arial" panose="020B0604020202020204" pitchFamily="34" charset="0"/>
              <a:buChar char="•"/>
            </a:pPr>
            <a:r>
              <a:rPr lang="zh-CN" altLang="en-US" sz="2400" kern="0" dirty="0" smtClean="0">
                <a:solidFill>
                  <a:srgbClr val="000000"/>
                </a:solidFill>
              </a:rPr>
              <a:t>报批流程结束</a:t>
            </a:r>
            <a:endParaRPr lang="en-US" altLang="zh-CN" sz="2400" kern="0" dirty="0" smtClean="0">
              <a:solidFill>
                <a:srgbClr val="000000"/>
              </a:solidFill>
            </a:endParaRPr>
          </a:p>
        </p:txBody>
      </p: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70898" y="1732943"/>
            <a:ext cx="6504587" cy="1249553"/>
          </a:xfrm>
          <a:prstGeom prst="rect">
            <a:avLst/>
          </a:prstGeom>
        </p:spPr>
      </p:pic>
      <p:pic>
        <p:nvPicPr>
          <p:cNvPr id="4" name="图片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70898" y="3223873"/>
            <a:ext cx="6444034" cy="2830418"/>
          </a:xfrm>
          <a:prstGeom prst="rect">
            <a:avLst/>
          </a:prstGeom>
        </p:spPr>
      </p:pic>
      <p:sp>
        <p:nvSpPr>
          <p:cNvPr id="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2112014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323748" y="1412293"/>
            <a:ext cx="9811313" cy="609398"/>
          </a:xfrm>
          <a:prstGeom prst="rect">
            <a:avLst/>
          </a:prstGeom>
        </p:spPr>
        <p:txBody>
          <a:bodyPr wrap="square">
            <a:spAutoFit/>
          </a:bodyPr>
          <a:lstStyle/>
          <a:p>
            <a:pPr fontAlgn="auto">
              <a:lnSpc>
                <a:spcPct val="120000"/>
              </a:lnSpc>
              <a:spcBef>
                <a:spcPts val="0"/>
              </a:spcBef>
              <a:spcAft>
                <a:spcPts val="600"/>
              </a:spcAft>
              <a:defRPr/>
            </a:pPr>
            <a:r>
              <a:rPr lang="zh-CN" altLang="en-US" sz="2800" b="1" dirty="0" smtClean="0">
                <a:solidFill>
                  <a:srgbClr val="0070C0"/>
                </a:solidFill>
                <a:latin typeface="微软雅黑" panose="020B0503020204020204" pitchFamily="34" charset="-122"/>
                <a:ea typeface="微软雅黑" panose="020B0503020204020204" pitchFamily="34" charset="-122"/>
              </a:rPr>
              <a:t>成立了</a:t>
            </a:r>
            <a:r>
              <a:rPr lang="zh-CN" altLang="en-US" sz="2800" b="1" dirty="0">
                <a:solidFill>
                  <a:srgbClr val="0070C0"/>
                </a:solidFill>
                <a:latin typeface="微软雅黑" panose="020B0503020204020204" pitchFamily="34" charset="-122"/>
                <a:ea typeface="微软雅黑" panose="020B0503020204020204" pitchFamily="34" charset="-122"/>
              </a:rPr>
              <a:t>分</a:t>
            </a:r>
            <a:r>
              <a:rPr lang="zh-CN" altLang="en-US" sz="2800" b="1" dirty="0" smtClean="0">
                <a:solidFill>
                  <a:srgbClr val="0070C0"/>
                </a:solidFill>
                <a:latin typeface="微软雅黑" panose="020B0503020204020204" pitchFamily="34" charset="-122"/>
                <a:ea typeface="微软雅黑" panose="020B0503020204020204" pitchFamily="34" charset="-122"/>
              </a:rPr>
              <a:t>技术委员会的</a:t>
            </a:r>
            <a:r>
              <a:rPr lang="en-US" altLang="zh-CN" sz="2800" b="1" dirty="0" smtClean="0">
                <a:solidFill>
                  <a:srgbClr val="0070C0"/>
                </a:solidFill>
                <a:latin typeface="微软雅黑" panose="020B0503020204020204" pitchFamily="34" charset="-122"/>
                <a:ea typeface="微软雅黑" panose="020B0503020204020204" pitchFamily="34" charset="-122"/>
              </a:rPr>
              <a:t>SC04</a:t>
            </a:r>
            <a:r>
              <a:rPr lang="zh-CN" altLang="en-US" sz="2800" b="1" dirty="0" smtClean="0">
                <a:solidFill>
                  <a:srgbClr val="0070C0"/>
                </a:solidFill>
                <a:latin typeface="微软雅黑" panose="020B0503020204020204" pitchFamily="34" charset="-122"/>
                <a:ea typeface="微软雅黑" panose="020B0503020204020204" pitchFamily="34" charset="-122"/>
              </a:rPr>
              <a:t>、</a:t>
            </a:r>
            <a:r>
              <a:rPr lang="en-US" altLang="zh-CN" sz="2800" b="1" dirty="0" smtClean="0">
                <a:solidFill>
                  <a:srgbClr val="0070C0"/>
                </a:solidFill>
                <a:latin typeface="微软雅黑" panose="020B0503020204020204" pitchFamily="34" charset="-122"/>
                <a:ea typeface="微软雅黑" panose="020B0503020204020204" pitchFamily="34" charset="-122"/>
              </a:rPr>
              <a:t>SC13</a:t>
            </a:r>
            <a:r>
              <a:rPr lang="zh-CN" altLang="en-US" sz="2800" b="1" dirty="0" smtClean="0">
                <a:solidFill>
                  <a:srgbClr val="0070C0"/>
                </a:solidFill>
                <a:latin typeface="微软雅黑" panose="020B0503020204020204" pitchFamily="34" charset="-122"/>
                <a:ea typeface="微软雅黑" panose="020B0503020204020204" pitchFamily="34" charset="-122"/>
              </a:rPr>
              <a:t>、</a:t>
            </a:r>
            <a:r>
              <a:rPr lang="en-US" altLang="zh-CN" sz="2800" b="1" dirty="0" smtClean="0">
                <a:solidFill>
                  <a:srgbClr val="0070C0"/>
                </a:solidFill>
                <a:latin typeface="微软雅黑" panose="020B0503020204020204" pitchFamily="34" charset="-122"/>
                <a:ea typeface="微软雅黑" panose="020B0503020204020204" pitchFamily="34" charset="-122"/>
              </a:rPr>
              <a:t>SC12</a:t>
            </a:r>
            <a:r>
              <a:rPr lang="zh-CN" altLang="en-US" sz="2800" b="1" dirty="0" smtClean="0">
                <a:solidFill>
                  <a:srgbClr val="0070C0"/>
                </a:solidFill>
                <a:latin typeface="微软雅黑" panose="020B0503020204020204" pitchFamily="34" charset="-122"/>
                <a:ea typeface="微软雅黑" panose="020B0503020204020204" pitchFamily="34" charset="-122"/>
              </a:rPr>
              <a:t>（筹）审查流程</a:t>
            </a:r>
            <a:endParaRPr lang="en-US" altLang="zh-CN" sz="2800" b="1" dirty="0" smtClean="0">
              <a:solidFill>
                <a:srgbClr val="0070C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323748" y="2383723"/>
            <a:ext cx="9644514" cy="3970318"/>
          </a:xfrm>
          <a:prstGeom prst="rect">
            <a:avLst/>
          </a:prstGeom>
          <a:noFill/>
        </p:spPr>
        <p:txBody>
          <a:bodyPr wrap="square" rtlCol="0">
            <a:spAutoFit/>
          </a:bodyPr>
          <a:lstStyle/>
          <a:p>
            <a:pPr hangingPunct="0">
              <a:lnSpc>
                <a:spcPct val="150000"/>
              </a:lnSpc>
              <a:spcBef>
                <a:spcPts val="1800"/>
              </a:spcBef>
            </a:pPr>
            <a:r>
              <a:rPr lang="en-US" altLang="zh-CN" sz="2400" dirty="0">
                <a:solidFill>
                  <a:srgbClr val="000000"/>
                </a:solidFill>
              </a:rPr>
              <a:t>SC04</a:t>
            </a:r>
            <a:r>
              <a:rPr lang="zh-CN" altLang="en-US" sz="2400" dirty="0">
                <a:solidFill>
                  <a:srgbClr val="000000"/>
                </a:solidFill>
              </a:rPr>
              <a:t>、</a:t>
            </a:r>
            <a:r>
              <a:rPr lang="en-US" altLang="zh-CN" sz="2400" dirty="0">
                <a:solidFill>
                  <a:srgbClr val="000000"/>
                </a:solidFill>
              </a:rPr>
              <a:t>SC13</a:t>
            </a:r>
            <a:r>
              <a:rPr lang="zh-CN" altLang="en-US" sz="2400" dirty="0">
                <a:solidFill>
                  <a:srgbClr val="000000"/>
                </a:solidFill>
              </a:rPr>
              <a:t>、</a:t>
            </a:r>
            <a:r>
              <a:rPr lang="en-US" altLang="zh-CN" sz="2400" dirty="0">
                <a:solidFill>
                  <a:srgbClr val="000000"/>
                </a:solidFill>
              </a:rPr>
              <a:t>SC12</a:t>
            </a:r>
            <a:r>
              <a:rPr lang="zh-CN" altLang="en-US" sz="2400" dirty="0">
                <a:solidFill>
                  <a:srgbClr val="000000"/>
                </a:solidFill>
              </a:rPr>
              <a:t>（筹）为实际意义上的</a:t>
            </a:r>
            <a:r>
              <a:rPr lang="en-US" altLang="zh-CN" sz="2400" dirty="0">
                <a:solidFill>
                  <a:srgbClr val="000000"/>
                </a:solidFill>
              </a:rPr>
              <a:t>SC</a:t>
            </a:r>
            <a:r>
              <a:rPr lang="zh-CN" altLang="en-US" sz="2400" dirty="0">
                <a:solidFill>
                  <a:srgbClr val="000000"/>
                </a:solidFill>
              </a:rPr>
              <a:t>组织，</a:t>
            </a:r>
            <a:r>
              <a:rPr lang="zh-CN" altLang="en-US" sz="2400" dirty="0" smtClean="0">
                <a:solidFill>
                  <a:srgbClr val="000000"/>
                </a:solidFill>
              </a:rPr>
              <a:t>在立项</a:t>
            </a:r>
            <a:r>
              <a:rPr lang="zh-CN" altLang="en-US" sz="2400" dirty="0">
                <a:solidFill>
                  <a:srgbClr val="000000"/>
                </a:solidFill>
              </a:rPr>
              <a:t>阶段、起草阶段和征求意见阶段的流程管理中与上述的其他分支机构无区别。</a:t>
            </a:r>
            <a:r>
              <a:rPr lang="zh-CN" altLang="en-US" sz="2400" dirty="0" smtClean="0">
                <a:solidFill>
                  <a:srgbClr val="000000"/>
                </a:solidFill>
              </a:rPr>
              <a:t>在提案阶段可以进行线上流程；审查</a:t>
            </a:r>
            <a:r>
              <a:rPr lang="zh-CN" altLang="en-US" sz="2400" dirty="0">
                <a:solidFill>
                  <a:srgbClr val="000000"/>
                </a:solidFill>
              </a:rPr>
              <a:t>阶段，</a:t>
            </a:r>
            <a:r>
              <a:rPr lang="en-US" altLang="zh-CN" sz="2400" dirty="0">
                <a:solidFill>
                  <a:srgbClr val="000000"/>
                </a:solidFill>
              </a:rPr>
              <a:t>SC04</a:t>
            </a:r>
            <a:r>
              <a:rPr lang="zh-CN" altLang="en-US" sz="2400" dirty="0" smtClean="0">
                <a:solidFill>
                  <a:srgbClr val="000000"/>
                </a:solidFill>
              </a:rPr>
              <a:t>、</a:t>
            </a:r>
            <a:r>
              <a:rPr lang="en-US" altLang="zh-CN" sz="2400" dirty="0" smtClean="0">
                <a:solidFill>
                  <a:srgbClr val="000000"/>
                </a:solidFill>
              </a:rPr>
              <a:t>SC13</a:t>
            </a:r>
            <a:r>
              <a:rPr lang="zh-CN" altLang="en-US" sz="2400" dirty="0" smtClean="0">
                <a:solidFill>
                  <a:srgbClr val="000000"/>
                </a:solidFill>
              </a:rPr>
              <a:t>、</a:t>
            </a:r>
            <a:r>
              <a:rPr lang="en-US" altLang="zh-CN" sz="2400" dirty="0" smtClean="0">
                <a:solidFill>
                  <a:srgbClr val="000000"/>
                </a:solidFill>
              </a:rPr>
              <a:t>SC12</a:t>
            </a:r>
            <a:r>
              <a:rPr lang="zh-CN" altLang="en-US" sz="2400" dirty="0" smtClean="0">
                <a:solidFill>
                  <a:srgbClr val="000000"/>
                </a:solidFill>
              </a:rPr>
              <a:t>（筹）没有</a:t>
            </a:r>
            <a:r>
              <a:rPr lang="zh-CN" altLang="en-US" sz="2400" dirty="0">
                <a:solidFill>
                  <a:srgbClr val="000000"/>
                </a:solidFill>
              </a:rPr>
              <a:t>初步审查，直接组织</a:t>
            </a:r>
            <a:r>
              <a:rPr lang="en-US" altLang="zh-CN" sz="2400" dirty="0">
                <a:solidFill>
                  <a:srgbClr val="000000"/>
                </a:solidFill>
              </a:rPr>
              <a:t>SC</a:t>
            </a:r>
            <a:r>
              <a:rPr lang="zh-CN" altLang="en-US" sz="2400" dirty="0">
                <a:solidFill>
                  <a:srgbClr val="000000"/>
                </a:solidFill>
              </a:rPr>
              <a:t>委员进行审查，且</a:t>
            </a:r>
            <a:r>
              <a:rPr lang="en-US" altLang="zh-CN" sz="2400" dirty="0">
                <a:solidFill>
                  <a:srgbClr val="000000"/>
                </a:solidFill>
              </a:rPr>
              <a:t>TC</a:t>
            </a:r>
            <a:r>
              <a:rPr lang="zh-CN" altLang="en-US" sz="2400" dirty="0">
                <a:solidFill>
                  <a:srgbClr val="000000"/>
                </a:solidFill>
              </a:rPr>
              <a:t>层面不再组织委员进行审查，最终审查结果以</a:t>
            </a:r>
            <a:r>
              <a:rPr lang="en-US" altLang="zh-CN" sz="2400" dirty="0">
                <a:solidFill>
                  <a:srgbClr val="000000"/>
                </a:solidFill>
              </a:rPr>
              <a:t>SC</a:t>
            </a:r>
            <a:r>
              <a:rPr lang="zh-CN" altLang="en-US" sz="2400" dirty="0">
                <a:solidFill>
                  <a:srgbClr val="000000"/>
                </a:solidFill>
              </a:rPr>
              <a:t>委员审查结果为准。审查完成后，</a:t>
            </a:r>
            <a:r>
              <a:rPr lang="en-US" altLang="zh-CN" sz="2400" dirty="0">
                <a:solidFill>
                  <a:srgbClr val="000000"/>
                </a:solidFill>
              </a:rPr>
              <a:t>SC</a:t>
            </a:r>
            <a:r>
              <a:rPr lang="zh-CN" altLang="en-US" sz="2400" dirty="0">
                <a:solidFill>
                  <a:srgbClr val="000000"/>
                </a:solidFill>
              </a:rPr>
              <a:t>秘书处将审查结果发送</a:t>
            </a:r>
            <a:r>
              <a:rPr lang="en-US" altLang="zh-CN" sz="2400" dirty="0">
                <a:solidFill>
                  <a:srgbClr val="000000"/>
                </a:solidFill>
              </a:rPr>
              <a:t>WG</a:t>
            </a:r>
            <a:r>
              <a:rPr lang="zh-CN" altLang="en-US" sz="2400" dirty="0">
                <a:solidFill>
                  <a:srgbClr val="000000"/>
                </a:solidFill>
              </a:rPr>
              <a:t>同时报审查结果到标准部备查。后续报批流程与其他分支机构无</a:t>
            </a:r>
            <a:r>
              <a:rPr lang="zh-CN" altLang="en-US" sz="2400" dirty="0" smtClean="0">
                <a:solidFill>
                  <a:srgbClr val="000000"/>
                </a:solidFill>
              </a:rPr>
              <a:t>区别。</a:t>
            </a:r>
            <a:endParaRPr lang="zh-CN" altLang="en-US" sz="2400" dirty="0">
              <a:solidFill>
                <a:srgbClr val="000000"/>
              </a:solidFill>
            </a:endParaRPr>
          </a:p>
        </p:txBody>
      </p:sp>
      <p:sp>
        <p:nvSpPr>
          <p:cNvPr id="13"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spTree>
    <p:extLst>
      <p:ext uri="{BB962C8B-B14F-4D97-AF65-F5344CB8AC3E}">
        <p14:creationId xmlns:p14="http://schemas.microsoft.com/office/powerpoint/2010/main" val="8642288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latin typeface="黑体" panose="02010609060101010101" charset="-122"/>
                <a:ea typeface="黑体" panose="02010609060101010101" charset="-122"/>
                <a:cs typeface="Arial" panose="020B0604020202020204" pitchFamily="34" charset="0"/>
              </a:rPr>
              <a:t>制</a:t>
            </a:r>
            <a:r>
              <a:rPr lang="zh-CN" altLang="en-US" dirty="0" smtClean="0">
                <a:latin typeface="黑体" panose="02010609060101010101" charset="-122"/>
                <a:ea typeface="黑体" panose="02010609060101010101" charset="-122"/>
                <a:cs typeface="Arial" panose="020B0604020202020204" pitchFamily="34" charset="0"/>
              </a:rPr>
              <a:t>修订流程管理</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377570" y="1241309"/>
            <a:ext cx="10385612" cy="564898"/>
          </a:xfrm>
          <a:prstGeom prst="rect">
            <a:avLst/>
          </a:prstGeom>
        </p:spPr>
        <p:txBody>
          <a:bodyPr wrap="square">
            <a:spAutoFit/>
          </a:bodyPr>
          <a:lstStyle/>
          <a:p>
            <a:pPr fontAlgn="auto">
              <a:lnSpc>
                <a:spcPct val="120000"/>
              </a:lnSpc>
              <a:spcBef>
                <a:spcPts val="0"/>
              </a:spcBef>
              <a:spcAft>
                <a:spcPts val="600"/>
              </a:spcAft>
              <a:defRPr/>
            </a:pPr>
            <a:r>
              <a:rPr lang="zh-CN" altLang="en-US" sz="2800" b="1" dirty="0" smtClean="0">
                <a:solidFill>
                  <a:srgbClr val="0070C0"/>
                </a:solidFill>
                <a:latin typeface="微软雅黑" panose="020B0503020204020204" pitchFamily="34" charset="-122"/>
                <a:ea typeface="微软雅黑" panose="020B0503020204020204" pitchFamily="34" charset="-122"/>
              </a:rPr>
              <a:t>标准制修订工作小结</a:t>
            </a:r>
            <a:endParaRPr lang="en-US" altLang="zh-CN" sz="2400" kern="0" dirty="0" smtClean="0">
              <a:solidFill>
                <a:srgbClr val="000000"/>
              </a:solidFill>
            </a:endParaRPr>
          </a:p>
        </p:txBody>
      </p:sp>
      <p:sp>
        <p:nvSpPr>
          <p:cNvPr id="9"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a:latin typeface="华文细黑" panose="02010600040101010101" pitchFamily="2" charset="-122"/>
                <a:ea typeface="华文细黑" panose="02010600040101010101" pitchFamily="2" charset="-122"/>
              </a:rPr>
              <a:t>二</a:t>
            </a:r>
          </a:p>
        </p:txBody>
      </p:sp>
      <p:pic>
        <p:nvPicPr>
          <p:cNvPr id="4" name="图片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26124" y="1806207"/>
            <a:ext cx="5551771" cy="4518393"/>
          </a:xfrm>
          <a:prstGeom prst="rect">
            <a:avLst/>
          </a:prstGeom>
        </p:spPr>
      </p:pic>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34706" y="1806207"/>
            <a:ext cx="5724370" cy="4518393"/>
          </a:xfrm>
          <a:prstGeom prst="rect">
            <a:avLst/>
          </a:prstGeom>
        </p:spPr>
      </p:pic>
    </p:spTree>
    <p:extLst>
      <p:ext uri="{BB962C8B-B14F-4D97-AF65-F5344CB8AC3E}">
        <p14:creationId xmlns:p14="http://schemas.microsoft.com/office/powerpoint/2010/main" val="106691141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标题 1"/>
          <p:cNvSpPr txBox="1"/>
          <p:nvPr/>
        </p:nvSpPr>
        <p:spPr>
          <a:xfrm>
            <a:off x="718347" y="313383"/>
            <a:ext cx="10850563" cy="50782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t>目    录</a:t>
            </a:r>
            <a:endParaRPr lang="zh-CN" altLang="en-US" dirty="0"/>
          </a:p>
        </p:txBody>
      </p:sp>
      <p:sp>
        <p:nvSpPr>
          <p:cNvPr id="85"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grpSp>
        <p:nvGrpSpPr>
          <p:cNvPr id="44" name="组合 43"/>
          <p:cNvGrpSpPr/>
          <p:nvPr/>
        </p:nvGrpSpPr>
        <p:grpSpPr>
          <a:xfrm>
            <a:off x="3535609" y="3458775"/>
            <a:ext cx="5155319" cy="563487"/>
            <a:chOff x="3535609" y="3169589"/>
            <a:chExt cx="5155319" cy="563487"/>
          </a:xfrm>
        </p:grpSpPr>
        <p:sp>
          <p:nvSpPr>
            <p:cNvPr id="45" name="Line 4"/>
            <p:cNvSpPr>
              <a:spLocks noChangeShapeType="1"/>
            </p:cNvSpPr>
            <p:nvPr/>
          </p:nvSpPr>
          <p:spPr bwMode="gray">
            <a:xfrm>
              <a:off x="3890328" y="3707130"/>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Rectangle 5"/>
            <p:cNvSpPr>
              <a:spLocks noChangeAspect="1" noChangeArrowheads="1"/>
            </p:cNvSpPr>
            <p:nvPr/>
          </p:nvSpPr>
          <p:spPr bwMode="gray">
            <a:xfrm rot="3419336">
              <a:off x="3559865" y="3145333"/>
              <a:ext cx="563487" cy="612000"/>
            </a:xfrm>
            <a:prstGeom prst="rect">
              <a:avLst/>
            </a:prstGeom>
            <a:gradFill rotWithShape="1">
              <a:gsLst>
                <a:gs pos="0">
                  <a:srgbClr val="00B0F0"/>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00B0F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Text Box 6"/>
            <p:cNvSpPr txBox="1">
              <a:spLocks noChangeArrowheads="1"/>
            </p:cNvSpPr>
            <p:nvPr/>
          </p:nvSpPr>
          <p:spPr bwMode="gray">
            <a:xfrm>
              <a:off x="4423728" y="3218180"/>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a:solidFill>
                    <a:srgbClr val="000000"/>
                  </a:solidFill>
                  <a:latin typeface="Arial"/>
                  <a:ea typeface="微软雅黑"/>
                </a:rPr>
                <a:t>制</a:t>
              </a:r>
              <a:r>
                <a:rPr lang="zh-CN" altLang="en-US" sz="2500" b="1" dirty="0" smtClean="0">
                  <a:solidFill>
                    <a:srgbClr val="000000"/>
                  </a:solidFill>
                  <a:latin typeface="Arial"/>
                  <a:ea typeface="微软雅黑"/>
                </a:rPr>
                <a:t>修订流程管理</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8" name="Text Box 7"/>
            <p:cNvSpPr txBox="1">
              <a:spLocks noChangeArrowheads="1"/>
            </p:cNvSpPr>
            <p:nvPr/>
          </p:nvSpPr>
          <p:spPr bwMode="gray">
            <a:xfrm>
              <a:off x="3635277" y="3190899"/>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二</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49" name="组合 48"/>
          <p:cNvGrpSpPr/>
          <p:nvPr/>
        </p:nvGrpSpPr>
        <p:grpSpPr>
          <a:xfrm>
            <a:off x="3535609" y="4961214"/>
            <a:ext cx="5155319" cy="563487"/>
            <a:chOff x="3535609" y="4106214"/>
            <a:chExt cx="5155319" cy="563487"/>
          </a:xfrm>
        </p:grpSpPr>
        <p:sp>
          <p:nvSpPr>
            <p:cNvPr id="50" name="Line 9"/>
            <p:cNvSpPr>
              <a:spLocks noChangeShapeType="1"/>
            </p:cNvSpPr>
            <p:nvPr/>
          </p:nvSpPr>
          <p:spPr bwMode="gray">
            <a:xfrm>
              <a:off x="3890328" y="4643755"/>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Rectangle 10"/>
            <p:cNvSpPr>
              <a:spLocks noChangeAspect="1" noChangeArrowheads="1"/>
            </p:cNvSpPr>
            <p:nvPr/>
          </p:nvSpPr>
          <p:spPr bwMode="gray">
            <a:xfrm rot="3419336">
              <a:off x="3559865" y="4081958"/>
              <a:ext cx="563487" cy="612000"/>
            </a:xfrm>
            <a:prstGeom prst="rect">
              <a:avLst/>
            </a:prstGeom>
            <a:gradFill flip="none" rotWithShape="1">
              <a:gsLst>
                <a:gs pos="0">
                  <a:srgbClr val="FFC000"/>
                </a:gs>
                <a:gs pos="100000">
                  <a:schemeClr val="hlink">
                    <a:gamma/>
                    <a:shade val="46275"/>
                    <a:invGamma/>
                  </a:schemeClr>
                </a:gs>
              </a:gsLst>
              <a:lin ang="5400000" scaled="1"/>
              <a:tileRect/>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FFC00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Text Box 11"/>
            <p:cNvSpPr txBox="1">
              <a:spLocks noChangeArrowheads="1"/>
            </p:cNvSpPr>
            <p:nvPr/>
          </p:nvSpPr>
          <p:spPr bwMode="gray">
            <a:xfrm>
              <a:off x="4423728" y="4154805"/>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a:solidFill>
                    <a:srgbClr val="000000"/>
                  </a:solidFill>
                  <a:latin typeface="Arial"/>
                  <a:ea typeface="微软雅黑"/>
                </a:rPr>
                <a:t>标准</a:t>
              </a:r>
              <a:r>
                <a:rPr lang="zh-CN" altLang="en-US" sz="2500" b="1" dirty="0" smtClean="0">
                  <a:solidFill>
                    <a:srgbClr val="000000"/>
                  </a:solidFill>
                  <a:latin typeface="Arial"/>
                  <a:ea typeface="微软雅黑"/>
                </a:rPr>
                <a:t>库服务</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3" name="Text Box 12"/>
            <p:cNvSpPr txBox="1">
              <a:spLocks noChangeArrowheads="1"/>
            </p:cNvSpPr>
            <p:nvPr/>
          </p:nvSpPr>
          <p:spPr bwMode="gray">
            <a:xfrm>
              <a:off x="3635277" y="4127524"/>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三</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54" name="组合 53"/>
          <p:cNvGrpSpPr/>
          <p:nvPr/>
        </p:nvGrpSpPr>
        <p:grpSpPr>
          <a:xfrm>
            <a:off x="3540227" y="2104439"/>
            <a:ext cx="5155319" cy="563487"/>
            <a:chOff x="3540227" y="2208134"/>
            <a:chExt cx="5155319" cy="563487"/>
          </a:xfrm>
        </p:grpSpPr>
        <p:sp>
          <p:nvSpPr>
            <p:cNvPr id="55" name="Line 9"/>
            <p:cNvSpPr>
              <a:spLocks noChangeShapeType="1"/>
            </p:cNvSpPr>
            <p:nvPr/>
          </p:nvSpPr>
          <p:spPr bwMode="gray">
            <a:xfrm>
              <a:off x="3894946" y="2745675"/>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Rectangle 10"/>
            <p:cNvSpPr>
              <a:spLocks noChangeAspect="1" noChangeArrowheads="1"/>
            </p:cNvSpPr>
            <p:nvPr/>
          </p:nvSpPr>
          <p:spPr bwMode="gray">
            <a:xfrm rot="3419336">
              <a:off x="3564483" y="2183878"/>
              <a:ext cx="563487" cy="612000"/>
            </a:xfrm>
            <a:prstGeom prst="rect">
              <a:avLst/>
            </a:prstGeom>
            <a:gradFill rotWithShape="1">
              <a:gsLst>
                <a:gs pos="0">
                  <a:srgbClr val="FF0000"/>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FF000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Text Box 11"/>
            <p:cNvSpPr txBox="1">
              <a:spLocks noChangeArrowheads="1"/>
            </p:cNvSpPr>
            <p:nvPr/>
          </p:nvSpPr>
          <p:spPr bwMode="gray">
            <a:xfrm>
              <a:off x="4428346" y="2256725"/>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smtClean="0">
                  <a:solidFill>
                    <a:srgbClr val="000000"/>
                  </a:solidFill>
                  <a:latin typeface="Arial"/>
                  <a:ea typeface="微软雅黑"/>
                </a:rPr>
                <a:t>功能简介</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8" name="Text Box 12"/>
            <p:cNvSpPr txBox="1">
              <a:spLocks noChangeArrowheads="1"/>
            </p:cNvSpPr>
            <p:nvPr/>
          </p:nvSpPr>
          <p:spPr bwMode="gray">
            <a:xfrm>
              <a:off x="3639895" y="2229444"/>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一</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92545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9"/>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latin typeface="黑体" panose="02010609060101010101" charset="-122"/>
                <a:ea typeface="黑体" panose="02010609060101010101" charset="-122"/>
                <a:cs typeface="Arial" panose="020B0604020202020204" pitchFamily="34" charset="0"/>
              </a:rPr>
              <a:t>标准库服务</a:t>
            </a:r>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2" name="矩形 11"/>
          <p:cNvSpPr/>
          <p:nvPr/>
        </p:nvSpPr>
        <p:spPr bwMode="auto">
          <a:xfrm>
            <a:off x="1600199" y="1311977"/>
            <a:ext cx="9811314" cy="396583"/>
          </a:xfrm>
          <a:prstGeom prst="rect">
            <a:avLst/>
          </a:prstGeom>
        </p:spPr>
        <p:txBody>
          <a:bodyPr wrap="square">
            <a:spAutoFit/>
          </a:bodyPr>
          <a:lstStyle/>
          <a:p>
            <a:pPr fontAlgn="auto">
              <a:lnSpc>
                <a:spcPct val="120000"/>
              </a:lnSpc>
              <a:spcBef>
                <a:spcPts val="0"/>
              </a:spcBef>
              <a:spcAft>
                <a:spcPts val="600"/>
              </a:spcAft>
              <a:defRPr/>
            </a:pPr>
            <a:r>
              <a:rPr lang="zh-CN" altLang="en-US" b="1" dirty="0" smtClean="0">
                <a:solidFill>
                  <a:srgbClr val="0070C0"/>
                </a:solidFill>
                <a:latin typeface="微软雅黑" panose="020B0503020204020204" pitchFamily="34" charset="-122"/>
                <a:ea typeface="微软雅黑" panose="020B0503020204020204" pitchFamily="34" charset="-122"/>
              </a:rPr>
              <a:t>界面与功能</a:t>
            </a:r>
            <a:endParaRPr lang="en-US" altLang="zh-CN" b="1" dirty="0" smtClean="0">
              <a:solidFill>
                <a:srgbClr val="0070C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5175" y="1931591"/>
            <a:ext cx="11181660" cy="5020099"/>
          </a:xfrm>
          <a:prstGeom prst="rect">
            <a:avLst/>
          </a:prstGeom>
        </p:spPr>
      </p:pic>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205392" y="2603520"/>
            <a:ext cx="1274468" cy="1703152"/>
          </a:xfrm>
          <a:prstGeom prst="rect">
            <a:avLst/>
          </a:prstGeom>
        </p:spPr>
      </p:pic>
      <p:sp>
        <p:nvSpPr>
          <p:cNvPr id="6" name="矩形 5"/>
          <p:cNvSpPr/>
          <p:nvPr/>
        </p:nvSpPr>
        <p:spPr>
          <a:xfrm>
            <a:off x="555176" y="2358189"/>
            <a:ext cx="1158122" cy="11188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1749493" y="2352957"/>
            <a:ext cx="1155032" cy="417736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4931" y="2621083"/>
            <a:ext cx="1249275" cy="1595317"/>
          </a:xfrm>
          <a:prstGeom prst="rect">
            <a:avLst/>
          </a:prstGeom>
        </p:spPr>
      </p:pic>
      <p:sp>
        <p:nvSpPr>
          <p:cNvPr id="9" name="矩形 8"/>
          <p:cNvSpPr/>
          <p:nvPr/>
        </p:nvSpPr>
        <p:spPr>
          <a:xfrm>
            <a:off x="7611534" y="3378200"/>
            <a:ext cx="702733" cy="3471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3225799" y="2621083"/>
            <a:ext cx="3754521" cy="393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图片 1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327" y="1946686"/>
            <a:ext cx="11181600" cy="5020073"/>
          </a:xfrm>
          <a:prstGeom prst="rect">
            <a:avLst/>
          </a:prstGeom>
        </p:spPr>
      </p:pic>
      <p:pic>
        <p:nvPicPr>
          <p:cNvPr id="19" name="图片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47958" y="1935010"/>
            <a:ext cx="11181600" cy="5020072"/>
          </a:xfrm>
          <a:prstGeom prst="rect">
            <a:avLst/>
          </a:prstGeom>
        </p:spPr>
      </p:pic>
      <p:sp>
        <p:nvSpPr>
          <p:cNvPr id="20" name="矩形 19"/>
          <p:cNvSpPr/>
          <p:nvPr/>
        </p:nvSpPr>
        <p:spPr>
          <a:xfrm>
            <a:off x="4446872" y="2621083"/>
            <a:ext cx="2213810" cy="39305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73543" y="2676545"/>
            <a:ext cx="1836482" cy="921120"/>
          </a:xfrm>
          <a:prstGeom prst="rect">
            <a:avLst/>
          </a:prstGeom>
        </p:spPr>
      </p:pic>
      <p:pic>
        <p:nvPicPr>
          <p:cNvPr id="22" name="图片 2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4281" y="1909327"/>
            <a:ext cx="11181600" cy="5020072"/>
          </a:xfrm>
          <a:prstGeom prst="rect">
            <a:avLst/>
          </a:prstGeom>
        </p:spPr>
      </p:pic>
      <p:sp>
        <p:nvSpPr>
          <p:cNvPr id="23" name="文本框 12"/>
          <p:cNvSpPr txBox="1">
            <a:spLocks noChangeArrowheads="1"/>
          </p:cNvSpPr>
          <p:nvPr/>
        </p:nvSpPr>
        <p:spPr bwMode="auto">
          <a:xfrm>
            <a:off x="-9097" y="238489"/>
            <a:ext cx="590551" cy="461665"/>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400" b="1" dirty="0" smtClean="0">
                <a:latin typeface="华文细黑" panose="02010600040101010101" pitchFamily="2" charset="-122"/>
                <a:ea typeface="华文细黑" panose="02010600040101010101" pitchFamily="2" charset="-122"/>
              </a:rPr>
              <a:t>三</a:t>
            </a:r>
            <a:endParaRPr lang="zh-CN" altLang="en-US" sz="2400" b="1" dirty="0">
              <a:latin typeface="华文细黑" panose="02010600040101010101" pitchFamily="2" charset="-122"/>
              <a:ea typeface="华文细黑" panose="02010600040101010101" pitchFamily="2" charset="-122"/>
            </a:endParaRPr>
          </a:p>
        </p:txBody>
      </p:sp>
      <p:sp>
        <p:nvSpPr>
          <p:cNvPr id="24" name="TextBox 41"/>
          <p:cNvSpPr txBox="1">
            <a:spLocks noChangeArrowheads="1"/>
          </p:cNvSpPr>
          <p:nvPr/>
        </p:nvSpPr>
        <p:spPr bwMode="auto">
          <a:xfrm>
            <a:off x="769249" y="1217862"/>
            <a:ext cx="9802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r>
              <a:rPr lang="en-US" altLang="zh-CN" sz="3200" dirty="0" smtClean="0">
                <a:solidFill>
                  <a:srgbClr val="0070C0"/>
                </a:solidFill>
                <a:latin typeface="方正正粗黑简体" panose="02000000000000000000" pitchFamily="2" charset="-122"/>
                <a:ea typeface="方正正粗黑简体" panose="02000000000000000000" pitchFamily="2" charset="-122"/>
              </a:rPr>
              <a:t>3.1</a:t>
            </a:r>
            <a:endParaRPr lang="zh-CN" altLang="en-US" sz="3200" dirty="0">
              <a:solidFill>
                <a:srgbClr val="0070C0"/>
              </a:solidFill>
              <a:latin typeface="方正正粗黑简体" panose="02000000000000000000" pitchFamily="2" charset="-122"/>
              <a:ea typeface="方正正粗黑简体" panose="02000000000000000000" pitchFamily="2" charset="-122"/>
            </a:endParaRPr>
          </a:p>
        </p:txBody>
      </p:sp>
    </p:spTree>
    <p:extLst>
      <p:ext uri="{BB962C8B-B14F-4D97-AF65-F5344CB8AC3E}">
        <p14:creationId xmlns:p14="http://schemas.microsoft.com/office/powerpoint/2010/main" val="210924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par>
                                <p:cTn id="12" presetID="1" presetClass="exit" presetSubtype="0" fill="hold" grpId="1" nodeType="withEffect">
                                  <p:stCondLst>
                                    <p:cond delay="0"/>
                                  </p:stCondLst>
                                  <p:childTnLst>
                                    <p:set>
                                      <p:cBhvr>
                                        <p:cTn id="13" dur="1" fill="hold">
                                          <p:stCondLst>
                                            <p:cond delay="0"/>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xit" presetSubtype="0" fill="hold" grpId="1" nodeType="withEffect">
                                  <p:stCondLst>
                                    <p:cond delay="0"/>
                                  </p:stCondLst>
                                  <p:childTnLst>
                                    <p:set>
                                      <p:cBhvr>
                                        <p:cTn id="19" dur="1" fill="hold">
                                          <p:stCondLst>
                                            <p:cond delay="0"/>
                                          </p:stCondLst>
                                        </p:cTn>
                                        <p:tgtEl>
                                          <p:spTgt spid="7"/>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75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nodeType="clickEffect">
                                  <p:stCondLst>
                                    <p:cond delay="0"/>
                                  </p:stCondLst>
                                  <p:childTnLst>
                                    <p:set>
                                      <p:cBhvr>
                                        <p:cTn id="52" dur="1" fill="hold">
                                          <p:stCondLst>
                                            <p:cond delay="0"/>
                                          </p:stCondLst>
                                        </p:cTn>
                                        <p:tgtEl>
                                          <p:spTgt spid="21"/>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9" grpId="0" animBg="1"/>
      <p:bldP spid="9" grpId="1" animBg="1"/>
      <p:bldP spid="14" grpId="0" animBg="1"/>
      <p:bldP spid="2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626364" y="2357735"/>
            <a:ext cx="6939280" cy="2738120"/>
          </a:xfrm>
          <a:prstGeom prst="rect">
            <a:avLst/>
          </a:prstGeom>
          <a:noFill/>
        </p:spPr>
        <p:txBody>
          <a:bodyPr wrap="none" lIns="91440" tIns="45720" rIns="91440" bIns="45720">
            <a:spAutoFit/>
          </a:bodyPr>
          <a:lstStyle/>
          <a:p>
            <a:pPr algn="ctr"/>
            <a:r>
              <a:rPr lang="zh-CN" alt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汇 报 完 毕 ！</a:t>
            </a:r>
            <a:endParaRPr lang="en-US" altLang="zh-CN"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endParaRPr lang="en-US" altLang="zh-CN" sz="28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a:p>
            <a:pPr algn="ctr"/>
            <a:r>
              <a:rPr lang="zh-CN" altLang="en-US" sz="7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请 批 评 指 正 ！</a:t>
            </a:r>
            <a:endParaRPr lang="zh-CN" altLang="en-US" sz="7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8347" y="1090841"/>
            <a:ext cx="10401883" cy="5526000"/>
          </a:xfrm>
          <a:prstGeom prst="rect">
            <a:avLst/>
          </a:prstGeom>
        </p:spPr>
      </p:pic>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latin typeface="黑体" panose="02010609060101010101" charset="-122"/>
                <a:ea typeface="黑体" panose="02010609060101010101" charset="-122"/>
                <a:cs typeface="Arial" panose="020B0604020202020204" pitchFamily="34" charset="0"/>
              </a:rPr>
              <a:t>功能简介</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4" name="矩形 3"/>
          <p:cNvSpPr/>
          <p:nvPr/>
        </p:nvSpPr>
        <p:spPr>
          <a:xfrm>
            <a:off x="2070100" y="1340939"/>
            <a:ext cx="2565400" cy="3894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046709" y="1876926"/>
            <a:ext cx="3793066" cy="49240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787399" y="2409354"/>
            <a:ext cx="4915875" cy="1307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5845735" y="2414174"/>
            <a:ext cx="3340597" cy="13026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矩形 28"/>
          <p:cNvSpPr/>
          <p:nvPr/>
        </p:nvSpPr>
        <p:spPr>
          <a:xfrm>
            <a:off x="9812866" y="1965483"/>
            <a:ext cx="1233667" cy="44387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矩形 29"/>
          <p:cNvSpPr/>
          <p:nvPr/>
        </p:nvSpPr>
        <p:spPr>
          <a:xfrm>
            <a:off x="9294925" y="2409354"/>
            <a:ext cx="1517007" cy="1307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p:cNvSpPr/>
          <p:nvPr/>
        </p:nvSpPr>
        <p:spPr>
          <a:xfrm>
            <a:off x="727972" y="3873091"/>
            <a:ext cx="2565400" cy="5249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430124" y="1937163"/>
            <a:ext cx="1635542" cy="1312738"/>
          </a:xfrm>
          <a:prstGeom prst="rect">
            <a:avLst/>
          </a:prstGeom>
        </p:spPr>
      </p:pic>
      <p:sp>
        <p:nvSpPr>
          <p:cNvPr id="8" name="文本框 7"/>
          <p:cNvSpPr txBox="1"/>
          <p:nvPr/>
        </p:nvSpPr>
        <p:spPr>
          <a:xfrm>
            <a:off x="4762830" y="1351006"/>
            <a:ext cx="4263991" cy="369332"/>
          </a:xfrm>
          <a:prstGeom prst="rect">
            <a:avLst/>
          </a:prstGeom>
          <a:noFill/>
        </p:spPr>
        <p:txBody>
          <a:bodyPr wrap="square" rtlCol="0">
            <a:spAutoFit/>
          </a:bodyPr>
          <a:lstStyle/>
          <a:p>
            <a:r>
              <a:rPr lang="zh-CN" altLang="en-US" dirty="0" smtClean="0"/>
              <a:t>协会官网</a:t>
            </a:r>
            <a:r>
              <a:rPr lang="en-US" altLang="zh-CN" dirty="0" smtClean="0"/>
              <a:t>-</a:t>
            </a:r>
            <a:r>
              <a:rPr lang="zh-CN" altLang="en-US" dirty="0" smtClean="0"/>
              <a:t>标准中心</a:t>
            </a:r>
            <a:r>
              <a:rPr lang="en-US" altLang="zh-CN" dirty="0" smtClean="0"/>
              <a:t>-</a:t>
            </a:r>
            <a:r>
              <a:rPr lang="zh-CN" altLang="en-US" dirty="0" smtClean="0"/>
              <a:t>标准制修订管理系统</a:t>
            </a:r>
            <a:endParaRPr lang="zh-CN" altLang="en-US" dirty="0"/>
          </a:p>
        </p:txBody>
      </p:sp>
      <p:sp>
        <p:nvSpPr>
          <p:cNvPr id="16" name="文本框 12"/>
          <p:cNvSpPr txBox="1">
            <a:spLocks noChangeArrowheads="1"/>
          </p:cNvSpPr>
          <p:nvPr/>
        </p:nvSpPr>
        <p:spPr bwMode="auto">
          <a:xfrm>
            <a:off x="-9097" y="238489"/>
            <a:ext cx="590551" cy="523220"/>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800" b="1" dirty="0">
                <a:latin typeface="黑体" panose="02010609060101010101" charset="-122"/>
                <a:ea typeface="黑体" panose="02010609060101010101" charset="-122"/>
                <a:cs typeface="Arial" panose="020B0604020202020204" pitchFamily="34" charset="0"/>
              </a:rPr>
              <a:t>一</a:t>
            </a:r>
          </a:p>
        </p:txBody>
      </p:sp>
      <p:sp>
        <p:nvSpPr>
          <p:cNvPr id="17" name="文本框 16"/>
          <p:cNvSpPr txBox="1"/>
          <p:nvPr/>
        </p:nvSpPr>
        <p:spPr>
          <a:xfrm>
            <a:off x="7873462" y="1959447"/>
            <a:ext cx="1475304" cy="369332"/>
          </a:xfrm>
          <a:prstGeom prst="rect">
            <a:avLst/>
          </a:prstGeom>
          <a:noFill/>
        </p:spPr>
        <p:txBody>
          <a:bodyPr wrap="square" rtlCol="0">
            <a:spAutoFit/>
          </a:bodyPr>
          <a:lstStyle/>
          <a:p>
            <a:r>
              <a:rPr lang="zh-CN" altLang="en-US" dirty="0" smtClean="0"/>
              <a:t>菜单导航栏</a:t>
            </a:r>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7"/>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5"/>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9"/>
                                        </p:tgtEl>
                                        <p:attrNameLst>
                                          <p:attrName>style.visibility</p:attrName>
                                        </p:attrNameLst>
                                      </p:cBhvr>
                                      <p:to>
                                        <p:strVal val="hidden"/>
                                      </p:to>
                                    </p:set>
                                  </p:childTnLst>
                                </p:cTn>
                              </p:par>
                            </p:childTnLst>
                          </p:cTn>
                        </p:par>
                        <p:par>
                          <p:cTn id="37" fill="hold">
                            <p:stCondLst>
                              <p:cond delay="0"/>
                            </p:stCondLst>
                            <p:childTnLst>
                              <p:par>
                                <p:cTn id="38" presetID="22" presetClass="entr" presetSubtype="8"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250"/>
                                        <p:tgtEl>
                                          <p:spTgt spid="20"/>
                                        </p:tgtEl>
                                      </p:cBhvr>
                                    </p:animEffect>
                                  </p:childTnLst>
                                </p:cTn>
                              </p:par>
                            </p:childTnLst>
                          </p:cTn>
                        </p:par>
                        <p:par>
                          <p:cTn id="41" fill="hold">
                            <p:stCondLst>
                              <p:cond delay="250"/>
                            </p:stCondLst>
                            <p:childTnLst>
                              <p:par>
                                <p:cTn id="42" presetID="22" presetClass="entr" presetSubtype="8" fill="hold" grpId="0" nodeType="after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250"/>
                                        <p:tgtEl>
                                          <p:spTgt spid="21"/>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left)">
                                      <p:cBhvr>
                                        <p:cTn id="48" dur="25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0"/>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19" grpId="0" animBg="1"/>
      <p:bldP spid="19" grpId="1" animBg="1"/>
      <p:bldP spid="20" grpId="0" animBg="1"/>
      <p:bldP spid="20" grpId="1" animBg="1"/>
      <p:bldP spid="21" grpId="0" animBg="1"/>
      <p:bldP spid="21" grpId="1" animBg="1"/>
      <p:bldP spid="29" grpId="0" animBg="1"/>
      <p:bldP spid="29" grpId="1" animBg="1"/>
      <p:bldP spid="30" grpId="0" animBg="1"/>
      <p:bldP spid="30" grpId="1" animBg="1"/>
      <p:bldP spid="31" grpId="0" animBg="1"/>
      <p:bldP spid="8" grpId="0"/>
      <p:bldP spid="8" grpId="1"/>
      <p:bldP spid="17" grpId="0"/>
      <p:bldP spid="17"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8347" y="1105862"/>
            <a:ext cx="10401883" cy="5526000"/>
          </a:xfrm>
          <a:prstGeom prst="rect">
            <a:avLst/>
          </a:prstGeom>
        </p:spPr>
      </p:pic>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latin typeface="黑体" panose="02010609060101010101" charset="-122"/>
                <a:ea typeface="黑体" panose="02010609060101010101" charset="-122"/>
                <a:cs typeface="Arial" panose="020B0604020202020204" pitchFamily="34" charset="0"/>
              </a:rPr>
              <a:t>功能简介</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sp>
        <p:nvSpPr>
          <p:cNvPr id="16" name="矩形 15"/>
          <p:cNvSpPr/>
          <p:nvPr/>
        </p:nvSpPr>
        <p:spPr>
          <a:xfrm>
            <a:off x="794547" y="3211177"/>
            <a:ext cx="2075653" cy="4548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12"/>
          <p:cNvSpPr txBox="1">
            <a:spLocks noChangeArrowheads="1"/>
          </p:cNvSpPr>
          <p:nvPr/>
        </p:nvSpPr>
        <p:spPr bwMode="auto">
          <a:xfrm>
            <a:off x="-9097" y="238489"/>
            <a:ext cx="590551" cy="523220"/>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800" b="1" dirty="0">
                <a:latin typeface="黑体" panose="02010609060101010101" charset="-122"/>
                <a:ea typeface="黑体" panose="02010609060101010101" charset="-122"/>
                <a:cs typeface="Arial" panose="020B0604020202020204" pitchFamily="34" charset="0"/>
              </a:rPr>
              <a:t>一</a:t>
            </a:r>
          </a:p>
        </p:txBody>
      </p:sp>
    </p:spTree>
    <p:extLst>
      <p:ext uri="{BB962C8B-B14F-4D97-AF65-F5344CB8AC3E}">
        <p14:creationId xmlns:p14="http://schemas.microsoft.com/office/powerpoint/2010/main" val="10738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latin typeface="黑体" panose="02010609060101010101" charset="-122"/>
                <a:ea typeface="黑体" panose="02010609060101010101" charset="-122"/>
                <a:cs typeface="Arial" panose="020B0604020202020204" pitchFamily="34" charset="0"/>
              </a:rPr>
              <a:t>功能简介</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pic>
        <p:nvPicPr>
          <p:cNvPr id="2" name="图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8347" y="1173239"/>
            <a:ext cx="10401883" cy="5526000"/>
          </a:xfrm>
          <a:prstGeom prst="rect">
            <a:avLst/>
          </a:prstGeom>
        </p:spPr>
      </p:pic>
      <p:sp>
        <p:nvSpPr>
          <p:cNvPr id="7" name="文本框 12"/>
          <p:cNvSpPr txBox="1">
            <a:spLocks noChangeArrowheads="1"/>
          </p:cNvSpPr>
          <p:nvPr/>
        </p:nvSpPr>
        <p:spPr bwMode="auto">
          <a:xfrm>
            <a:off x="-9097" y="238489"/>
            <a:ext cx="590551" cy="523220"/>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800" b="1" dirty="0">
                <a:latin typeface="黑体" panose="02010609060101010101" charset="-122"/>
                <a:ea typeface="黑体" panose="02010609060101010101" charset="-122"/>
                <a:cs typeface="Arial" panose="020B0604020202020204" pitchFamily="34" charset="0"/>
              </a:rPr>
              <a:t>一</a:t>
            </a:r>
          </a:p>
        </p:txBody>
      </p:sp>
    </p:spTree>
    <p:extLst>
      <p:ext uri="{BB962C8B-B14F-4D97-AF65-F5344CB8AC3E}">
        <p14:creationId xmlns:p14="http://schemas.microsoft.com/office/powerpoint/2010/main" val="39773565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标题 1"/>
          <p:cNvSpPr txBox="1"/>
          <p:nvPr/>
        </p:nvSpPr>
        <p:spPr>
          <a:xfrm>
            <a:off x="720724" y="304802"/>
            <a:ext cx="10850563" cy="45336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latin typeface="黑体" panose="02010609060101010101" charset="-122"/>
                <a:ea typeface="黑体" panose="02010609060101010101" charset="-122"/>
                <a:cs typeface="Arial" panose="020B0604020202020204" pitchFamily="34" charset="0"/>
              </a:rPr>
              <a:t>功能简介</a:t>
            </a:r>
            <a:endParaRPr lang="zh-CN" altLang="en-US" dirty="0"/>
          </a:p>
          <a:p>
            <a:endParaRPr lang="zh-CN" altLang="en-US" dirty="0"/>
          </a:p>
        </p:txBody>
      </p:sp>
      <p:sp>
        <p:nvSpPr>
          <p:cNvPr id="57"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cxnSp>
        <p:nvCxnSpPr>
          <p:cNvPr id="58" name="直接连接符 11"/>
          <p:cNvCxnSpPr>
            <a:cxnSpLocks noChangeShapeType="1"/>
          </p:cNvCxnSpPr>
          <p:nvPr/>
        </p:nvCxnSpPr>
        <p:spPr bwMode="auto">
          <a:xfrm flipH="1">
            <a:off x="377570" y="453361"/>
            <a:ext cx="340777" cy="398371"/>
          </a:xfrm>
          <a:prstGeom prst="line">
            <a:avLst/>
          </a:prstGeom>
          <a:noFill/>
          <a:ln w="19050" cmpd="sng">
            <a:solidFill>
              <a:srgbClr val="92D050">
                <a:alpha val="50000"/>
              </a:srgbClr>
            </a:solidFill>
            <a:round/>
          </a:ln>
          <a:extLst>
            <a:ext uri="{909E8E84-426E-40DD-AFC4-6F175D3DCCD1}">
              <a14:hiddenFill xmlns:a14="http://schemas.microsoft.com/office/drawing/2010/main">
                <a:noFill/>
              </a14:hiddenFill>
            </a:ext>
          </a:extLst>
        </p:spPr>
      </p:cxnSp>
      <p:pic>
        <p:nvPicPr>
          <p:cNvPr id="3" name="图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4939" y="1105862"/>
            <a:ext cx="10401883" cy="5526000"/>
          </a:xfrm>
          <a:prstGeom prst="rect">
            <a:avLst/>
          </a:prstGeom>
        </p:spPr>
      </p:pic>
      <p:sp>
        <p:nvSpPr>
          <p:cNvPr id="7" name="文本框 12"/>
          <p:cNvSpPr txBox="1">
            <a:spLocks noChangeArrowheads="1"/>
          </p:cNvSpPr>
          <p:nvPr/>
        </p:nvSpPr>
        <p:spPr bwMode="auto">
          <a:xfrm>
            <a:off x="-9097" y="238489"/>
            <a:ext cx="590551" cy="523220"/>
          </a:xfrm>
          <a:prstGeom prst="rect">
            <a:avLst/>
          </a:prstGeom>
          <a:noFill/>
          <a:ln>
            <a:noFill/>
          </a:ln>
        </p:spPr>
        <p:txBody>
          <a:bodyPr>
            <a:spAutoFit/>
          </a:bodyPr>
          <a:lstStyle>
            <a:lvl1pPr/>
            <a:lvl2pPr marL="742950" indent="-285750"/>
            <a:lvl3pPr/>
            <a:lvl4pPr/>
            <a:lvl5pPr/>
            <a:lvl6pPr/>
            <a:lvl7pPr/>
            <a:lvl8pPr/>
            <a:lvl9pPr/>
          </a:lstStyle>
          <a:p>
            <a:pPr algn="ctr" eaLnBrk="1" hangingPunct="1"/>
            <a:r>
              <a:rPr lang="zh-CN" altLang="en-US" sz="2800" b="1" dirty="0">
                <a:latin typeface="黑体" panose="02010609060101010101" charset="-122"/>
                <a:ea typeface="黑体" panose="02010609060101010101" charset="-122"/>
                <a:cs typeface="Arial" panose="020B0604020202020204" pitchFamily="34" charset="0"/>
              </a:rPr>
              <a:t>一</a:t>
            </a:r>
          </a:p>
        </p:txBody>
      </p:sp>
    </p:spTree>
    <p:extLst>
      <p:ext uri="{BB962C8B-B14F-4D97-AF65-F5344CB8AC3E}">
        <p14:creationId xmlns:p14="http://schemas.microsoft.com/office/powerpoint/2010/main" val="3829868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标题 1"/>
          <p:cNvSpPr txBox="1"/>
          <p:nvPr/>
        </p:nvSpPr>
        <p:spPr>
          <a:xfrm>
            <a:off x="718347" y="313383"/>
            <a:ext cx="10850563" cy="507820"/>
          </a:xfrm>
          <a:prstGeom prst="rect">
            <a:avLst/>
          </a:prstGeom>
        </p:spPr>
        <p:txBody>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smtClean="0"/>
              <a:t>目    录</a:t>
            </a:r>
            <a:endParaRPr lang="zh-CN" altLang="en-US" dirty="0"/>
          </a:p>
        </p:txBody>
      </p:sp>
      <p:sp>
        <p:nvSpPr>
          <p:cNvPr id="85" name="任意多边形 9"/>
          <p:cNvSpPr/>
          <p:nvPr/>
        </p:nvSpPr>
        <p:spPr bwMode="auto">
          <a:xfrm>
            <a:off x="25814" y="199231"/>
            <a:ext cx="619125" cy="630237"/>
          </a:xfrm>
          <a:custGeom>
            <a:avLst/>
            <a:gdLst>
              <a:gd name="T0" fmla="*/ 318220 w 619265"/>
              <a:gd name="T1" fmla="*/ 0 h 630260"/>
              <a:gd name="T2" fmla="*/ 611433 w 619265"/>
              <a:gd name="T3" fmla="*/ 194354 h 630260"/>
              <a:gd name="T4" fmla="*/ 619265 w 619265"/>
              <a:gd name="T5" fmla="*/ 219585 h 630260"/>
              <a:gd name="T6" fmla="*/ 256918 w 619265"/>
              <a:gd name="T7" fmla="*/ 630260 h 630260"/>
              <a:gd name="T8" fmla="*/ 254088 w 619265"/>
              <a:gd name="T9" fmla="*/ 629975 h 630260"/>
              <a:gd name="T10" fmla="*/ 0 w 619265"/>
              <a:gd name="T11" fmla="*/ 318220 h 630260"/>
              <a:gd name="T12" fmla="*/ 318220 w 619265"/>
              <a:gd name="T13" fmla="*/ 0 h 630260"/>
            </a:gdLst>
            <a:ahLst/>
            <a:cxnLst>
              <a:cxn ang="0">
                <a:pos x="T0" y="T1"/>
              </a:cxn>
              <a:cxn ang="0">
                <a:pos x="T2" y="T3"/>
              </a:cxn>
              <a:cxn ang="0">
                <a:pos x="T4" y="T5"/>
              </a:cxn>
              <a:cxn ang="0">
                <a:pos x="T6" y="T7"/>
              </a:cxn>
              <a:cxn ang="0">
                <a:pos x="T8" y="T9"/>
              </a:cxn>
              <a:cxn ang="0">
                <a:pos x="T10" y="T11"/>
              </a:cxn>
              <a:cxn ang="0">
                <a:pos x="T12" y="T13"/>
              </a:cxn>
            </a:cxnLst>
            <a:rect l="0" t="0" r="r" b="b"/>
            <a:pathLst>
              <a:path w="619265" h="630260">
                <a:moveTo>
                  <a:pt x="318220" y="0"/>
                </a:moveTo>
                <a:cubicBezTo>
                  <a:pt x="450031" y="0"/>
                  <a:pt x="563124" y="80141"/>
                  <a:pt x="611433" y="194354"/>
                </a:cubicBezTo>
                <a:lnTo>
                  <a:pt x="619265" y="219585"/>
                </a:lnTo>
                <a:lnTo>
                  <a:pt x="256918" y="630260"/>
                </a:lnTo>
                <a:lnTo>
                  <a:pt x="254088" y="629975"/>
                </a:lnTo>
                <a:cubicBezTo>
                  <a:pt x="109080" y="600302"/>
                  <a:pt x="0" y="472000"/>
                  <a:pt x="0" y="318220"/>
                </a:cubicBezTo>
                <a:cubicBezTo>
                  <a:pt x="0" y="142472"/>
                  <a:pt x="142472" y="0"/>
                  <a:pt x="318220" y="0"/>
                </a:cubicBezTo>
                <a:close/>
              </a:path>
            </a:pathLst>
          </a:custGeom>
          <a:solidFill>
            <a:srgbClr val="92D050"/>
          </a:solidFill>
          <a:ln>
            <a:noFill/>
          </a:ln>
        </p:spPr>
        <p:txBody>
          <a:bodyPr anchor="ctr"/>
          <a:lstStyle/>
          <a:p>
            <a:endParaRPr lang="zh-CN" altLang="en-US" sz="135"/>
          </a:p>
        </p:txBody>
      </p:sp>
      <p:grpSp>
        <p:nvGrpSpPr>
          <p:cNvPr id="44" name="组合 43"/>
          <p:cNvGrpSpPr/>
          <p:nvPr/>
        </p:nvGrpSpPr>
        <p:grpSpPr>
          <a:xfrm>
            <a:off x="3535609" y="3458775"/>
            <a:ext cx="5155319" cy="563487"/>
            <a:chOff x="3535609" y="3169589"/>
            <a:chExt cx="5155319" cy="563487"/>
          </a:xfrm>
        </p:grpSpPr>
        <p:sp>
          <p:nvSpPr>
            <p:cNvPr id="45" name="Line 4"/>
            <p:cNvSpPr>
              <a:spLocks noChangeShapeType="1"/>
            </p:cNvSpPr>
            <p:nvPr/>
          </p:nvSpPr>
          <p:spPr bwMode="gray">
            <a:xfrm>
              <a:off x="3890328" y="3707130"/>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6" name="Rectangle 5"/>
            <p:cNvSpPr>
              <a:spLocks noChangeAspect="1" noChangeArrowheads="1"/>
            </p:cNvSpPr>
            <p:nvPr/>
          </p:nvSpPr>
          <p:spPr bwMode="gray">
            <a:xfrm rot="3419336">
              <a:off x="3559865" y="3145333"/>
              <a:ext cx="563487" cy="612000"/>
            </a:xfrm>
            <a:prstGeom prst="rect">
              <a:avLst/>
            </a:prstGeom>
            <a:gradFill rotWithShape="1">
              <a:gsLst>
                <a:gs pos="0">
                  <a:srgbClr val="00B0F0"/>
                </a:gs>
                <a:gs pos="100000">
                  <a:schemeClr val="accent2">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00B0F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7" name="Text Box 6"/>
            <p:cNvSpPr txBox="1">
              <a:spLocks noChangeArrowheads="1"/>
            </p:cNvSpPr>
            <p:nvPr/>
          </p:nvSpPr>
          <p:spPr bwMode="gray">
            <a:xfrm>
              <a:off x="4423728" y="3218180"/>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a:solidFill>
                    <a:srgbClr val="000000"/>
                  </a:solidFill>
                  <a:latin typeface="Arial"/>
                  <a:ea typeface="微软雅黑"/>
                </a:rPr>
                <a:t>制</a:t>
              </a:r>
              <a:r>
                <a:rPr lang="zh-CN" altLang="en-US" sz="2500" b="1" dirty="0" smtClean="0">
                  <a:solidFill>
                    <a:srgbClr val="000000"/>
                  </a:solidFill>
                  <a:latin typeface="Arial"/>
                  <a:ea typeface="微软雅黑"/>
                </a:rPr>
                <a:t>修订流程管理</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48" name="Text Box 7"/>
            <p:cNvSpPr txBox="1">
              <a:spLocks noChangeArrowheads="1"/>
            </p:cNvSpPr>
            <p:nvPr/>
          </p:nvSpPr>
          <p:spPr bwMode="gray">
            <a:xfrm>
              <a:off x="3635277" y="3190899"/>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二</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49" name="组合 48"/>
          <p:cNvGrpSpPr/>
          <p:nvPr/>
        </p:nvGrpSpPr>
        <p:grpSpPr>
          <a:xfrm>
            <a:off x="3535609" y="4961214"/>
            <a:ext cx="5155319" cy="563487"/>
            <a:chOff x="3535609" y="4106214"/>
            <a:chExt cx="5155319" cy="563487"/>
          </a:xfrm>
        </p:grpSpPr>
        <p:sp>
          <p:nvSpPr>
            <p:cNvPr id="50" name="Line 9"/>
            <p:cNvSpPr>
              <a:spLocks noChangeShapeType="1"/>
            </p:cNvSpPr>
            <p:nvPr/>
          </p:nvSpPr>
          <p:spPr bwMode="gray">
            <a:xfrm>
              <a:off x="3890328" y="4643755"/>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1" name="Rectangle 10"/>
            <p:cNvSpPr>
              <a:spLocks noChangeAspect="1" noChangeArrowheads="1"/>
            </p:cNvSpPr>
            <p:nvPr/>
          </p:nvSpPr>
          <p:spPr bwMode="gray">
            <a:xfrm rot="3419336">
              <a:off x="3559865" y="4081958"/>
              <a:ext cx="563487" cy="612000"/>
            </a:xfrm>
            <a:prstGeom prst="rect">
              <a:avLst/>
            </a:prstGeom>
            <a:gradFill flip="none" rotWithShape="1">
              <a:gsLst>
                <a:gs pos="0">
                  <a:srgbClr val="FFC000"/>
                </a:gs>
                <a:gs pos="100000">
                  <a:schemeClr val="hlink">
                    <a:gamma/>
                    <a:shade val="46275"/>
                    <a:invGamma/>
                  </a:schemeClr>
                </a:gs>
              </a:gsLst>
              <a:lin ang="5400000" scaled="1"/>
              <a:tileRect/>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FFC00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2" name="Text Box 11"/>
            <p:cNvSpPr txBox="1">
              <a:spLocks noChangeArrowheads="1"/>
            </p:cNvSpPr>
            <p:nvPr/>
          </p:nvSpPr>
          <p:spPr bwMode="gray">
            <a:xfrm>
              <a:off x="4423728" y="4154805"/>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a:solidFill>
                    <a:srgbClr val="000000"/>
                  </a:solidFill>
                  <a:latin typeface="Arial"/>
                  <a:ea typeface="微软雅黑"/>
                </a:rPr>
                <a:t>标准</a:t>
              </a:r>
              <a:r>
                <a:rPr lang="zh-CN" altLang="en-US" sz="2500" b="1" dirty="0" smtClean="0">
                  <a:solidFill>
                    <a:srgbClr val="000000"/>
                  </a:solidFill>
                  <a:latin typeface="Arial"/>
                  <a:ea typeface="微软雅黑"/>
                </a:rPr>
                <a:t>库服务</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3" name="Text Box 12"/>
            <p:cNvSpPr txBox="1">
              <a:spLocks noChangeArrowheads="1"/>
            </p:cNvSpPr>
            <p:nvPr/>
          </p:nvSpPr>
          <p:spPr bwMode="gray">
            <a:xfrm>
              <a:off x="3635277" y="4127524"/>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三</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grpSp>
        <p:nvGrpSpPr>
          <p:cNvPr id="54" name="组合 53"/>
          <p:cNvGrpSpPr/>
          <p:nvPr/>
        </p:nvGrpSpPr>
        <p:grpSpPr>
          <a:xfrm>
            <a:off x="3540227" y="2104439"/>
            <a:ext cx="5155319" cy="563487"/>
            <a:chOff x="3540227" y="2208134"/>
            <a:chExt cx="5155319" cy="563487"/>
          </a:xfrm>
        </p:grpSpPr>
        <p:sp>
          <p:nvSpPr>
            <p:cNvPr id="55" name="Line 9"/>
            <p:cNvSpPr>
              <a:spLocks noChangeShapeType="1"/>
            </p:cNvSpPr>
            <p:nvPr/>
          </p:nvSpPr>
          <p:spPr bwMode="gray">
            <a:xfrm>
              <a:off x="3894946" y="2745675"/>
              <a:ext cx="4800600" cy="0"/>
            </a:xfrm>
            <a:prstGeom prst="line">
              <a:avLst/>
            </a:prstGeom>
            <a:noFill/>
            <a:ln w="25400">
              <a:solidFill>
                <a:srgbClr val="C0C0C0"/>
              </a:solidFill>
              <a:prstDash val="sysDot"/>
              <a:round/>
              <a:tailEnd type="oval" w="med" len="me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6" name="Rectangle 10"/>
            <p:cNvSpPr>
              <a:spLocks noChangeAspect="1" noChangeArrowheads="1"/>
            </p:cNvSpPr>
            <p:nvPr/>
          </p:nvSpPr>
          <p:spPr bwMode="gray">
            <a:xfrm rot="3419336">
              <a:off x="3564483" y="2183878"/>
              <a:ext cx="563487" cy="612000"/>
            </a:xfrm>
            <a:prstGeom prst="rect">
              <a:avLst/>
            </a:prstGeom>
            <a:gradFill rotWithShape="1">
              <a:gsLst>
                <a:gs pos="0">
                  <a:srgbClr val="FF0000"/>
                </a:gs>
                <a:gs pos="100000">
                  <a:schemeClr val="hlink">
                    <a:gamma/>
                    <a:shade val="46275"/>
                    <a:invGamma/>
                  </a:schemeClr>
                </a:gs>
              </a:gsLst>
              <a:lin ang="5400000" scaled="1"/>
            </a:gradFill>
            <a:ln w="9525">
              <a:miter lim="800000"/>
            </a:ln>
            <a:effectLst/>
            <a:scene3d>
              <a:camera prst="legacyPerspectiveFront">
                <a:rot lat="0" lon="1500000" rev="0"/>
              </a:camera>
              <a:lightRig rig="legacyFlat4" dir="b"/>
            </a:scene3d>
            <a:sp3d extrusionH="430200" prstMaterial="legacyMatte">
              <a:bevelT w="13500" h="13500" prst="angle"/>
              <a:bevelB w="13500" h="13500" prst="angle"/>
              <a:extrusionClr>
                <a:srgbClr val="FF0000"/>
              </a:extrusionClr>
            </a:sp3d>
          </p:spPr>
          <p:txBody>
            <a:bodyPr wrap="none" anchor="ctr">
              <a:flatTx/>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7" name="Text Box 11"/>
            <p:cNvSpPr txBox="1">
              <a:spLocks noChangeArrowheads="1"/>
            </p:cNvSpPr>
            <p:nvPr/>
          </p:nvSpPr>
          <p:spPr bwMode="gray">
            <a:xfrm>
              <a:off x="4428346" y="2256725"/>
              <a:ext cx="3897313" cy="477054"/>
            </a:xfrm>
            <a:prstGeom prst="rect">
              <a:avLst/>
            </a:prstGeom>
            <a:noFill/>
            <a:ln w="9525" algn="ctr">
              <a:noFill/>
              <a:miter lim="800000"/>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zh-CN" altLang="en-US" sz="2500" b="1" i="0" u="none" strike="noStrike" kern="1200" cap="none" spc="0" normalizeH="0" baseline="0" noProof="0" dirty="0" smtClean="0">
                  <a:ln>
                    <a:noFill/>
                  </a:ln>
                  <a:solidFill>
                    <a:srgbClr val="000000"/>
                  </a:solidFill>
                  <a:effectLst/>
                  <a:uLnTx/>
                  <a:uFillTx/>
                  <a:latin typeface="Arial"/>
                  <a:ea typeface="微软雅黑"/>
                  <a:cs typeface="+mn-cs"/>
                </a:rPr>
                <a:t>     </a:t>
              </a:r>
              <a:r>
                <a:rPr lang="zh-CN" altLang="en-US" sz="2500" b="1" dirty="0" smtClean="0">
                  <a:solidFill>
                    <a:srgbClr val="000000"/>
                  </a:solidFill>
                  <a:latin typeface="Arial"/>
                  <a:ea typeface="微软雅黑"/>
                </a:rPr>
                <a:t>功能简介</a:t>
              </a:r>
              <a:endParaRPr kumimoji="0" lang="zh-CN" altLang="en-US" sz="25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8" name="Text Box 12"/>
            <p:cNvSpPr txBox="1">
              <a:spLocks noChangeArrowheads="1"/>
            </p:cNvSpPr>
            <p:nvPr/>
          </p:nvSpPr>
          <p:spPr bwMode="gray">
            <a:xfrm>
              <a:off x="3639895" y="2229444"/>
              <a:ext cx="492443" cy="461665"/>
            </a:xfrm>
            <a:prstGeom prst="rect">
              <a:avLst/>
            </a:prstGeom>
            <a:noFill/>
            <a:ln w="9525" algn="ctr">
              <a:noFill/>
              <a:miter lim="800000"/>
            </a:ln>
          </p:spPr>
          <p:txBody>
            <a:bodyPr wrap="non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zh-CN" altLang="en-US" sz="2400" b="1" i="0" u="none" strike="noStrike" kern="1200" cap="none" spc="0" normalizeH="0" baseline="0" noProof="0" dirty="0" smtClean="0">
                  <a:ln>
                    <a:noFill/>
                  </a:ln>
                  <a:solidFill>
                    <a:srgbClr val="FFFFFF"/>
                  </a:solidFill>
                  <a:effectLst/>
                  <a:uLnTx/>
                  <a:uFillTx/>
                  <a:latin typeface="Arial"/>
                  <a:ea typeface="微软雅黑"/>
                  <a:cs typeface="+mn-cs"/>
                </a:rPr>
                <a:t>一</a:t>
              </a:r>
              <a:endParaRPr kumimoji="0" lang="en-US" altLang="zh-CN" sz="2400" b="1" i="0" u="none" strike="noStrike" kern="1200" cap="none" spc="0" normalizeH="0" baseline="0" noProof="0" dirty="0">
                <a:ln>
                  <a:noFill/>
                </a:ln>
                <a:solidFill>
                  <a:srgbClr val="FFFFFF"/>
                </a:solidFill>
                <a:effectLst/>
                <a:uLnTx/>
                <a:uFillTx/>
                <a:latin typeface="Arial"/>
                <a:ea typeface="微软雅黑"/>
                <a:cs typeface="+mn-cs"/>
              </a:endParaRPr>
            </a:p>
          </p:txBody>
        </p:sp>
      </p:grpSp>
    </p:spTree>
    <p:extLst>
      <p:ext uri="{BB962C8B-B14F-4D97-AF65-F5344CB8AC3E}">
        <p14:creationId xmlns:p14="http://schemas.microsoft.com/office/powerpoint/2010/main" val="3831513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4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A6S0wzOvQ8a50SA42PUNRg"/>
</p:tagLst>
</file>

<file path=ppt/theme/theme1.xml><?xml version="1.0" encoding="utf-8"?>
<a:theme xmlns:a="http://schemas.openxmlformats.org/drawingml/2006/main" name="主题5">
  <a:themeElements>
    <a:clrScheme name="房利美">
      <a:dk1>
        <a:srgbClr val="000000"/>
      </a:dk1>
      <a:lt1>
        <a:srgbClr val="FFFFFF"/>
      </a:lt1>
      <a:dk2>
        <a:srgbClr val="768395"/>
      </a:dk2>
      <a:lt2>
        <a:srgbClr val="F0F0F0"/>
      </a:lt2>
      <a:accent1>
        <a:srgbClr val="BC3649"/>
      </a:accent1>
      <a:accent2>
        <a:srgbClr val="6A868F"/>
      </a:accent2>
      <a:accent3>
        <a:srgbClr val="31778D"/>
      </a:accent3>
      <a:accent4>
        <a:srgbClr val="D6C88B"/>
      </a:accent4>
      <a:accent5>
        <a:srgbClr val="D66E49"/>
      </a:accent5>
      <a:accent6>
        <a:srgbClr val="649EB2"/>
      </a:accent6>
      <a:hlink>
        <a:srgbClr val="BC3649"/>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房利美">
    <a:dk1>
      <a:srgbClr val="000000"/>
    </a:dk1>
    <a:lt1>
      <a:srgbClr val="FFFFFF"/>
    </a:lt1>
    <a:dk2>
      <a:srgbClr val="768395"/>
    </a:dk2>
    <a:lt2>
      <a:srgbClr val="F0F0F0"/>
    </a:lt2>
    <a:accent1>
      <a:srgbClr val="BC3649"/>
    </a:accent1>
    <a:accent2>
      <a:srgbClr val="6A868F"/>
    </a:accent2>
    <a:accent3>
      <a:srgbClr val="31778D"/>
    </a:accent3>
    <a:accent4>
      <a:srgbClr val="D6C88B"/>
    </a:accent4>
    <a:accent5>
      <a:srgbClr val="D66E49"/>
    </a:accent5>
    <a:accent6>
      <a:srgbClr val="649EB2"/>
    </a:accent6>
    <a:hlink>
      <a:srgbClr val="BC3649"/>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3697</TotalTime>
  <Words>2474</Words>
  <Application>Microsoft Office PowerPoint</Application>
  <PresentationFormat>宽屏</PresentationFormat>
  <Paragraphs>309</Paragraphs>
  <Slides>45</Slides>
  <Notes>1</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45</vt:i4>
      </vt:variant>
    </vt:vector>
  </HeadingPairs>
  <TitlesOfParts>
    <vt:vector size="56" baseType="lpstr">
      <vt:lpstr>等线</vt:lpstr>
      <vt:lpstr>方正正粗黑简体</vt:lpstr>
      <vt:lpstr>黑体</vt:lpstr>
      <vt:lpstr>华文细黑</vt:lpstr>
      <vt:lpstr>宋体</vt:lpstr>
      <vt:lpstr>微软雅黑</vt:lpstr>
      <vt:lpstr>Arial</vt:lpstr>
      <vt:lpstr>Calibri</vt:lpstr>
      <vt:lpstr>Times New Roman</vt:lpstr>
      <vt:lpstr>主题5</vt:lpstr>
      <vt:lpstr>think-cell Slide</vt:lpstr>
      <vt:lpstr>中国城市轨道交通协会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Manager>iSlide</Manager>
  <Company>iSlide</Company>
  <LinksUpToDate>false</LinksUpToDate>
  <SharedDoc>false</SharedDoc>
  <HyperlinkBase>https://www.islide.cc</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高新壮</cp:lastModifiedBy>
  <cp:revision>1524</cp:revision>
  <cp:lastPrinted>2019-04-15T07:19:00Z</cp:lastPrinted>
  <dcterms:created xsi:type="dcterms:W3CDTF">2019-03-18T16:00:00Z</dcterms:created>
  <dcterms:modified xsi:type="dcterms:W3CDTF">2020-08-03T01:39:10Z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KSOProductBuildVer">
    <vt:lpwstr>2052-11.1.0.7881</vt:lpwstr>
  </property>
</Properties>
</file>